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17"/>
  </p:notesMasterIdLst>
  <p:handoutMasterIdLst>
    <p:handoutMasterId r:id="rId18"/>
  </p:handoutMasterIdLst>
  <p:sldIdLst>
    <p:sldId id="558" r:id="rId2"/>
    <p:sldId id="2428" r:id="rId3"/>
    <p:sldId id="2431" r:id="rId4"/>
    <p:sldId id="2432" r:id="rId5"/>
    <p:sldId id="2482" r:id="rId6"/>
    <p:sldId id="2433" r:id="rId7"/>
    <p:sldId id="2434" r:id="rId8"/>
    <p:sldId id="2435" r:id="rId9"/>
    <p:sldId id="2436" r:id="rId10"/>
    <p:sldId id="2437" r:id="rId11"/>
    <p:sldId id="2438" r:id="rId12"/>
    <p:sldId id="2439" r:id="rId13"/>
    <p:sldId id="2440" r:id="rId14"/>
    <p:sldId id="662" r:id="rId15"/>
    <p:sldId id="663"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Lst>
        </p14:section>
        <p14:section name="Practical Application" id="{83EFAE05-DB05-4B98-83A7-E27169126674}">
          <p14:sldIdLst/>
        </p14:section>
        <p14:section name="Session Content" id="{21CFCDC3-C0B9-455D-A009-52197B001513}">
          <p14:sldIdLst>
            <p14:sldId id="2428"/>
            <p14:sldId id="2431"/>
            <p14:sldId id="2432"/>
            <p14:sldId id="2482"/>
            <p14:sldId id="2433"/>
            <p14:sldId id="2434"/>
            <p14:sldId id="2435"/>
            <p14:sldId id="2436"/>
            <p14:sldId id="2437"/>
            <p14:sldId id="2438"/>
            <p14:sldId id="2439"/>
            <p14:sldId id="2440"/>
          </p14:sldIdLst>
        </p14:section>
        <p14:section name="Additional Concepts" id="{E5B07BE4-7C6E-44A3-A267-0B2FEED1BC7E}">
          <p14:sldIdLst/>
        </p14:section>
        <p14:section name="Session Wrap" id="{A6BDB7F8-75BE-4397-AFEA-B392E4D5B929}">
          <p14:sldIdLst>
            <p14:sldId id="662"/>
          </p14:sldIdLst>
        </p14:section>
        <p14:section name="Additional Materials" id="{959CFC72-D76C-40F8-9BAE-694F716F0A28}">
          <p14:sldIdLst>
            <p14:sldId id="6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55" autoAdjust="0"/>
    <p:restoredTop sz="82729" autoAdjust="0"/>
  </p:normalViewPr>
  <p:slideViewPr>
    <p:cSldViewPr snapToObjects="1">
      <p:cViewPr>
        <p:scale>
          <a:sx n="66" d="100"/>
          <a:sy n="66" d="100"/>
        </p:scale>
        <p:origin x="902" y="250"/>
      </p:cViewPr>
      <p:guideLst>
        <p:guide orient="horz" pos="2160"/>
        <p:guide pos="2880"/>
      </p:guideLst>
    </p:cSldViewPr>
  </p:slideViewPr>
  <p:outlineViewPr>
    <p:cViewPr>
      <p:scale>
        <a:sx n="33" d="100"/>
        <a:sy n="33" d="100"/>
      </p:scale>
      <p:origin x="58" y="101794"/>
    </p:cViewPr>
  </p:outlineViewPr>
  <p:notesTextViewPr>
    <p:cViewPr>
      <p:scale>
        <a:sx n="100" d="100"/>
        <a:sy n="100" d="100"/>
      </p:scale>
      <p:origin x="0" y="0"/>
    </p:cViewPr>
  </p:notesTextViewPr>
  <p:sorterViewPr>
    <p:cViewPr>
      <p:scale>
        <a:sx n="70" d="100"/>
        <a:sy n="70" d="100"/>
      </p:scale>
      <p:origin x="0" y="0"/>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8/23/2015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8/23/2015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rsa.com/node.aspx?id=3071" TargetMode="External"/><Relationship Id="rId3" Type="http://schemas.openxmlformats.org/officeDocument/2006/relationships/hyperlink" Target="http://rsa.com/node.aspx?id=3020" TargetMode="External"/><Relationship Id="rId7" Type="http://schemas.openxmlformats.org/officeDocument/2006/relationships/hyperlink" Target="http://rsa.com/node.aspx?id=3070"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rsa.com/node.aspx?id=3347" TargetMode="External"/><Relationship Id="rId5" Type="http://schemas.openxmlformats.org/officeDocument/2006/relationships/hyperlink" Target="http://rsa.com/node.aspx?id=3069" TargetMode="External"/><Relationship Id="rId10" Type="http://schemas.openxmlformats.org/officeDocument/2006/relationships/hyperlink" Target="http://rsa.com/node.aspx?id=3178" TargetMode="External"/><Relationship Id="rId4" Type="http://schemas.openxmlformats.org/officeDocument/2006/relationships/hyperlink" Target="http://rsa.com/node.aspx?id=3018" TargetMode="External"/><Relationship Id="rId9" Type="http://schemas.openxmlformats.org/officeDocument/2006/relationships/hyperlink" Target="http://rsa.com/node.aspx?id=1158"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rsa.com/node.aspx?id=3071" TargetMode="External"/><Relationship Id="rId3" Type="http://schemas.openxmlformats.org/officeDocument/2006/relationships/hyperlink" Target="http://rsa.com/node.aspx?id=3020" TargetMode="External"/><Relationship Id="rId7" Type="http://schemas.openxmlformats.org/officeDocument/2006/relationships/hyperlink" Target="http://rsa.com/node.aspx?id=3070"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rsa.com/node.aspx?id=3347" TargetMode="External"/><Relationship Id="rId5" Type="http://schemas.openxmlformats.org/officeDocument/2006/relationships/hyperlink" Target="http://rsa.com/node.aspx?id=3069" TargetMode="External"/><Relationship Id="rId10" Type="http://schemas.openxmlformats.org/officeDocument/2006/relationships/hyperlink" Target="http://rsa.com/node.aspx?id=3178" TargetMode="External"/><Relationship Id="rId4" Type="http://schemas.openxmlformats.org/officeDocument/2006/relationships/hyperlink" Target="http://rsa.com/node.aspx?id=3018" TargetMode="External"/><Relationship Id="rId9" Type="http://schemas.openxmlformats.org/officeDocument/2006/relationships/hyperlink" Target="http://rsa.com/node.aspx?id=1158"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l"/>
            <a:r>
              <a:rPr lang="en-US" b="0" i="0" dirty="0" smtClean="0">
                <a:solidFill>
                  <a:srgbClr val="A0A0A0"/>
                </a:solidFill>
                <a:effectLst/>
                <a:latin typeface="verdana"/>
              </a:rPr>
              <a:t>VAM	Vulnerability Assessment and Management	Identify and track vulnerabilities</a:t>
            </a:r>
          </a:p>
          <a:p>
            <a:pPr algn="l"/>
            <a:r>
              <a:rPr lang="en-US" b="0" i="0" dirty="0" smtClean="0">
                <a:solidFill>
                  <a:srgbClr val="A0A0A0"/>
                </a:solidFill>
                <a:effectLst/>
                <a:latin typeface="verdana"/>
              </a:rPr>
              <a:t>PT	Penetration Testing	Validate vulnerabilities</a:t>
            </a:r>
          </a:p>
          <a:p>
            <a:pPr algn="l"/>
            <a:r>
              <a:rPr lang="en-US" b="0" i="0" dirty="0" smtClean="0">
                <a:solidFill>
                  <a:srgbClr val="A0A0A0"/>
                </a:solidFill>
                <a:effectLst/>
                <a:latin typeface="verdana"/>
              </a:rPr>
              <a:t>SEIM	Security Event Information Monitoring	Log and correlate environment data</a:t>
            </a:r>
          </a:p>
          <a:p>
            <a:pPr algn="l"/>
            <a:r>
              <a:rPr lang="en-US" b="0" i="0" dirty="0" smtClean="0">
                <a:solidFill>
                  <a:srgbClr val="A0A0A0"/>
                </a:solidFill>
                <a:effectLst/>
                <a:latin typeface="verdana"/>
              </a:rPr>
              <a:t>IPS	Intrusion Prevention System	Identify attacks</a:t>
            </a:r>
          </a:p>
          <a:p>
            <a:pPr algn="l"/>
            <a:r>
              <a:rPr lang="en-US" b="0" i="0" dirty="0" smtClean="0">
                <a:solidFill>
                  <a:srgbClr val="A0A0A0"/>
                </a:solidFill>
                <a:effectLst/>
                <a:latin typeface="verdana"/>
              </a:rPr>
              <a:t>FIM	File Integrity Monitoring	Identify changed files</a:t>
            </a:r>
          </a:p>
          <a:p>
            <a:pPr algn="l"/>
            <a:r>
              <a:rPr lang="en-US" b="0" i="0" dirty="0" smtClean="0">
                <a:solidFill>
                  <a:srgbClr val="A0A0A0"/>
                </a:solidFill>
                <a:effectLst/>
                <a:latin typeface="verdana"/>
              </a:rPr>
              <a:t>2FA	Two Factor Authentication	Authenticate users</a:t>
            </a:r>
          </a:p>
          <a:p>
            <a:pPr algn="l"/>
            <a:r>
              <a:rPr lang="en-US" b="0" i="0" dirty="0" err="1" smtClean="0">
                <a:solidFill>
                  <a:srgbClr val="A0A0A0"/>
                </a:solidFill>
                <a:effectLst/>
                <a:latin typeface="verdana"/>
              </a:rPr>
              <a:t>IdM</a:t>
            </a:r>
            <a:r>
              <a:rPr lang="en-US" b="0" i="0" dirty="0" smtClean="0">
                <a:solidFill>
                  <a:srgbClr val="A0A0A0"/>
                </a:solidFill>
                <a:effectLst/>
                <a:latin typeface="verdana"/>
              </a:rPr>
              <a:t>	Identity Management	Provision and deprovision users</a:t>
            </a:r>
          </a:p>
          <a:p>
            <a:pPr algn="l"/>
            <a:r>
              <a:rPr lang="en-US" b="0" i="0" dirty="0" smtClean="0">
                <a:solidFill>
                  <a:srgbClr val="A0A0A0"/>
                </a:solidFill>
                <a:effectLst/>
                <a:latin typeface="verdana"/>
              </a:rPr>
              <a:t>AAA	Authentication, Authorization, Accounting	Identity interaction nonrepudiation</a:t>
            </a:r>
          </a:p>
          <a:p>
            <a:pPr algn="l"/>
            <a:r>
              <a:rPr lang="en-US" b="0" i="0" dirty="0" smtClean="0">
                <a:solidFill>
                  <a:srgbClr val="A0A0A0"/>
                </a:solidFill>
                <a:effectLst/>
                <a:latin typeface="verdana"/>
              </a:rPr>
              <a:t>FW	Network Firewall	Segment and protect networks</a:t>
            </a:r>
          </a:p>
          <a:p>
            <a:pPr algn="l"/>
            <a:r>
              <a:rPr lang="en-US" b="0" i="0" dirty="0" smtClean="0">
                <a:solidFill>
                  <a:srgbClr val="A0A0A0"/>
                </a:solidFill>
                <a:effectLst/>
                <a:latin typeface="verdana"/>
              </a:rPr>
              <a:t>AV	Server and Endpoint Antivirus	Protect against malware</a:t>
            </a:r>
          </a:p>
          <a:p>
            <a:pPr algn="l"/>
            <a:r>
              <a:rPr lang="en-US" b="0" i="0" dirty="0" smtClean="0">
                <a:solidFill>
                  <a:srgbClr val="A0A0A0"/>
                </a:solidFill>
                <a:effectLst/>
                <a:latin typeface="verdana"/>
              </a:rPr>
              <a:t>BU	System Backups	Systems survivability</a:t>
            </a:r>
          </a:p>
          <a:p>
            <a:pPr algn="l"/>
            <a:r>
              <a:rPr lang="en-US" b="0" i="0" dirty="0" smtClean="0">
                <a:solidFill>
                  <a:srgbClr val="A0A0A0"/>
                </a:solidFill>
                <a:effectLst/>
                <a:latin typeface="verdana"/>
              </a:rPr>
              <a:t>WAF	Web Application Firewall	Protect user services</a:t>
            </a:r>
          </a:p>
          <a:p>
            <a:pPr algn="l"/>
            <a:r>
              <a:rPr lang="en-US" b="0" i="0" dirty="0" smtClean="0">
                <a:solidFill>
                  <a:srgbClr val="A0A0A0"/>
                </a:solidFill>
                <a:effectLst/>
                <a:latin typeface="verdana"/>
              </a:rPr>
              <a:t>DDOS	Distributed Denial of Service 	Protect user services</a:t>
            </a:r>
          </a:p>
          <a:p>
            <a:pPr algn="l"/>
            <a:r>
              <a:rPr lang="en-US" b="0" i="0" dirty="0" smtClean="0">
                <a:solidFill>
                  <a:srgbClr val="A0A0A0"/>
                </a:solidFill>
                <a:effectLst/>
                <a:latin typeface="verdana"/>
              </a:rPr>
              <a:t>DARE	Data At Rest Encryption	Protect data</a:t>
            </a:r>
          </a:p>
          <a:p>
            <a:pPr algn="l"/>
            <a:r>
              <a:rPr lang="en-US" b="0" i="0" dirty="0" smtClean="0">
                <a:solidFill>
                  <a:srgbClr val="A0A0A0"/>
                </a:solidFill>
                <a:effectLst/>
                <a:latin typeface="verdana"/>
              </a:rPr>
              <a:t>DIME	Data In Motion Encryption	Protect data</a:t>
            </a:r>
          </a:p>
          <a:p>
            <a:pPr algn="l"/>
            <a:r>
              <a:rPr lang="en-US" b="0" i="0" dirty="0" smtClean="0">
                <a:solidFill>
                  <a:srgbClr val="A0A0A0"/>
                </a:solidFill>
                <a:effectLst/>
                <a:latin typeface="verdana"/>
              </a:rPr>
              <a:t>DBM	Database Monitoring	Protect database environment</a:t>
            </a:r>
          </a:p>
          <a:p>
            <a:pPr algn="l"/>
            <a:r>
              <a:rPr lang="en-US" b="0" i="0" dirty="0" smtClean="0">
                <a:solidFill>
                  <a:srgbClr val="A0A0A0"/>
                </a:solidFill>
                <a:effectLst/>
                <a:latin typeface="verdana"/>
              </a:rPr>
              <a:t>CM	Configuration Management	Protect infrastructure</a:t>
            </a:r>
          </a:p>
          <a:p>
            <a:pPr algn="l"/>
            <a:r>
              <a:rPr lang="en-US" b="0" i="0" dirty="0" smtClean="0">
                <a:solidFill>
                  <a:srgbClr val="A0A0A0"/>
                </a:solidFill>
                <a:effectLst/>
                <a:latin typeface="verdana"/>
              </a:rPr>
              <a:t>PM	Patch Management 	Protect infrastructure</a:t>
            </a:r>
          </a:p>
          <a:p>
            <a:pPr algn="l"/>
            <a:r>
              <a:rPr lang="en-US" b="0" i="0" dirty="0" smtClean="0">
                <a:solidFill>
                  <a:srgbClr val="A0A0A0"/>
                </a:solidFill>
                <a:effectLst/>
                <a:latin typeface="verdana"/>
              </a:rPr>
              <a:t>DLP	Data Leakage Protection	Identify sensitive data</a:t>
            </a:r>
          </a:p>
          <a:p>
            <a:pPr algn="l"/>
            <a:endParaRPr lang="en-US" b="0" i="0" dirty="0" smtClean="0">
              <a:solidFill>
                <a:srgbClr val="A0A0A0"/>
              </a:solidFill>
              <a:effectLst/>
              <a:latin typeface="verdana"/>
            </a:endParaRPr>
          </a:p>
          <a:p>
            <a:pPr algn="l"/>
            <a:endParaRPr lang="en-US" b="0" i="0" dirty="0" smtClean="0">
              <a:solidFill>
                <a:srgbClr val="A0A0A0"/>
              </a:solidFill>
              <a:effectLst/>
              <a:latin typeface="verdana"/>
            </a:endParaRPr>
          </a:p>
          <a:p>
            <a:pPr algn="l"/>
            <a:r>
              <a:rPr lang="en-US" b="0" i="0" dirty="0" smtClean="0">
                <a:solidFill>
                  <a:srgbClr val="A0A0A0"/>
                </a:solidFill>
                <a:effectLst/>
                <a:latin typeface="verdana"/>
              </a:rPr>
              <a:t>---</a:t>
            </a:r>
          </a:p>
          <a:p>
            <a:pPr algn="l"/>
            <a:r>
              <a:rPr lang="en-US" b="0" i="0" dirty="0" smtClean="0">
                <a:solidFill>
                  <a:srgbClr val="A0A0A0"/>
                </a:solidFill>
                <a:effectLst/>
                <a:latin typeface="verdana"/>
              </a:rPr>
              <a:t>Reminder</a:t>
            </a:r>
            <a:r>
              <a:rPr lang="en-US" b="0" i="0" baseline="0" dirty="0" smtClean="0">
                <a:solidFill>
                  <a:srgbClr val="A0A0A0"/>
                </a:solidFill>
                <a:effectLst/>
                <a:latin typeface="verdana"/>
              </a:rPr>
              <a:t> n</a:t>
            </a:r>
            <a:r>
              <a:rPr lang="en-US" b="0" i="0" dirty="0" smtClean="0">
                <a:solidFill>
                  <a:srgbClr val="A0A0A0"/>
                </a:solidFill>
                <a:effectLst/>
                <a:latin typeface="verdana"/>
              </a:rPr>
              <a:t>otes about</a:t>
            </a:r>
            <a:r>
              <a:rPr lang="en-US" b="0" i="0" baseline="0" dirty="0" smtClean="0">
                <a:solidFill>
                  <a:srgbClr val="A0A0A0"/>
                </a:solidFill>
                <a:effectLst/>
                <a:latin typeface="verdana"/>
              </a:rPr>
              <a:t> RSA’s Fraud Detection… </a:t>
            </a:r>
          </a:p>
          <a:p>
            <a:pPr algn="l"/>
            <a:endParaRPr lang="en-US" b="1" i="0" baseline="0" dirty="0" smtClean="0">
              <a:solidFill>
                <a:srgbClr val="A0A0A0"/>
              </a:solidFill>
              <a:effectLst/>
              <a:latin typeface="verdana"/>
            </a:endParaRPr>
          </a:p>
          <a:p>
            <a:pPr algn="l"/>
            <a:r>
              <a:rPr lang="en-US" b="1" i="0" dirty="0" smtClean="0">
                <a:solidFill>
                  <a:srgbClr val="A0A0A0"/>
                </a:solidFill>
                <a:effectLst/>
                <a:latin typeface="verdana"/>
              </a:rPr>
              <a:t>Reduce fraud losses regardless of channel by preventing cybercrime, identity theft, and other threats targeting your customers.</a:t>
            </a:r>
          </a:p>
          <a:p>
            <a:pPr algn="l"/>
            <a:r>
              <a:rPr lang="en-US" b="0" i="0" dirty="0" smtClean="0">
                <a:solidFill>
                  <a:srgbClr val="000000"/>
                </a:solidFill>
                <a:effectLst/>
                <a:latin typeface="verdana"/>
              </a:rPr>
              <a:t>RSA Fraud Management Solutions help reduce fraud losses by preventing unauthorized acquisition and use of such customer information as credentials and identities. Fraud Management Solutions empower you to protect assets, customers, and brand value – all while meeting regulations. You can secure high-value transactions and information while protecting multiple channels, including web, e-commerce, phone, and mobile.</a:t>
            </a:r>
          </a:p>
          <a:p>
            <a:pPr algn="l"/>
            <a:r>
              <a:rPr lang="en-US" b="0" i="0" dirty="0" smtClean="0">
                <a:solidFill>
                  <a:srgbClr val="000000"/>
                </a:solidFill>
                <a:effectLst/>
                <a:latin typeface="verdana"/>
              </a:rPr>
              <a:t>Now, you’ll have clear visibility into how and where your business is losing money, credentials, and identities due to fraud. You’ll know how your business is being targeted – and how to protect against attacks. You’ll improve the efficiency of deploying resources and understand how to safely offer new products and services. And you’ll have a non-invasive form of fraud prevention without changing the user experience.</a:t>
            </a:r>
          </a:p>
          <a:p>
            <a:pPr algn="l">
              <a:buFont typeface="Arial"/>
              <a:buChar char="•"/>
            </a:pPr>
            <a:r>
              <a:rPr lang="en-US" b="1" i="0" dirty="0" smtClean="0">
                <a:solidFill>
                  <a:srgbClr val="000000"/>
                </a:solidFill>
                <a:effectLst/>
                <a:latin typeface="verdana"/>
              </a:rPr>
              <a:t>Key Benefits</a:t>
            </a:r>
            <a:r>
              <a:rPr lang="en-US" b="0" i="0" dirty="0" smtClean="0">
                <a:solidFill>
                  <a:srgbClr val="000000"/>
                </a:solidFill>
                <a:effectLst/>
                <a:latin typeface="verdana"/>
              </a:rPr>
              <a:t/>
            </a:r>
            <a:br>
              <a:rPr lang="en-US" b="0" i="0" dirty="0" smtClean="0">
                <a:solidFill>
                  <a:srgbClr val="000000"/>
                </a:solidFill>
                <a:effectLst/>
                <a:latin typeface="verdana"/>
              </a:rPr>
            </a:br>
            <a:r>
              <a:rPr lang="en-US" b="1" i="0" dirty="0" smtClean="0">
                <a:solidFill>
                  <a:srgbClr val="000000"/>
                </a:solidFill>
                <a:effectLst/>
                <a:latin typeface="verdana"/>
              </a:rPr>
              <a:t>Real-time detection and fraud prevention</a:t>
            </a:r>
            <a:r>
              <a:rPr lang="en-US" b="0" i="0" dirty="0" smtClean="0">
                <a:solidFill>
                  <a:srgbClr val="000000"/>
                </a:solidFill>
                <a:effectLst/>
                <a:latin typeface="verdana"/>
              </a:rPr>
              <a:t> - Detect potential abuse, prevent credential theft, and gain insight into emerging threats.</a:t>
            </a:r>
          </a:p>
          <a:p>
            <a:pPr algn="l">
              <a:buFont typeface="Arial"/>
              <a:buChar char="•"/>
            </a:pPr>
            <a:r>
              <a:rPr lang="en-US" b="1" i="0" dirty="0" smtClean="0">
                <a:solidFill>
                  <a:srgbClr val="000000"/>
                </a:solidFill>
                <a:effectLst/>
                <a:latin typeface="verdana"/>
              </a:rPr>
              <a:t>Brand protection</a:t>
            </a:r>
            <a:r>
              <a:rPr lang="en-US" b="0" i="0" dirty="0" smtClean="0">
                <a:solidFill>
                  <a:srgbClr val="000000"/>
                </a:solidFill>
                <a:effectLst/>
                <a:latin typeface="verdana"/>
              </a:rPr>
              <a:t> - Prevent phishing, pharming, and Trojan attacks to protect financial assets, brand reputation, and consumer confidence.</a:t>
            </a:r>
          </a:p>
          <a:p>
            <a:pPr algn="l">
              <a:buFont typeface="Arial"/>
              <a:buChar char="•"/>
            </a:pPr>
            <a:r>
              <a:rPr lang="en-US" b="1" i="0" dirty="0" smtClean="0">
                <a:solidFill>
                  <a:srgbClr val="000000"/>
                </a:solidFill>
                <a:effectLst/>
                <a:latin typeface="verdana"/>
              </a:rPr>
              <a:t>Cybercrime prevention community</a:t>
            </a:r>
            <a:r>
              <a:rPr lang="en-US" b="0" i="0" dirty="0" smtClean="0">
                <a:solidFill>
                  <a:srgbClr val="000000"/>
                </a:solidFill>
                <a:effectLst/>
                <a:latin typeface="verdana"/>
              </a:rPr>
              <a:t> - Share cybercrime data 24x7 in real-time across thousands of networked organizations.</a:t>
            </a:r>
          </a:p>
          <a:p>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RSA will help you build your solution with the following products and services: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3"/>
              </a:rPr>
              <a:t>RSA FraudAction</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Protect customers from identity theft and external threats such as phishing, pharming, and Trojans, 24x7.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4"/>
              </a:rPr>
              <a:t>RSA Adaptive Authentication</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Measure indicators to identify high-risk and suspicious activities with this risk-based authentication (RBA) and fraud-detection service. Protect web portals, SSL VPN applications, and web-access-management solutions.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5"/>
              </a:rPr>
              <a:t>RSA Transaction Monitoring</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Identify fraudulent activity in real-time including such threats as Man-in-the-Browser Trojans.</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6"/>
              </a:rPr>
              <a:t>RSA Identity Verification</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Assure and confirm user identities in real-time with knowledge-based authentication (KBA) that presents top-of-mind questions.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7"/>
              </a:rPr>
              <a:t>RSA Adaptive Authentication for </a:t>
            </a:r>
            <a:r>
              <a:rPr lang="en-US" b="1" i="0" u="none" strike="noStrike" dirty="0" err="1" smtClean="0">
                <a:solidFill>
                  <a:srgbClr val="0D4590"/>
                </a:solidFill>
                <a:effectLst/>
                <a:latin typeface="verdana"/>
                <a:hlinkClick r:id="rId7"/>
              </a:rPr>
              <a:t>eCommerce</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Include Verified by Visa®, MasterCard </a:t>
            </a:r>
            <a:r>
              <a:rPr lang="en-US" b="0" i="0" dirty="0" err="1" smtClean="0">
                <a:solidFill>
                  <a:srgbClr val="000000"/>
                </a:solidFill>
                <a:effectLst/>
                <a:latin typeface="verdana"/>
              </a:rPr>
              <a:t>SecureCode</a:t>
            </a:r>
            <a:r>
              <a:rPr lang="en-US" b="0" i="0" dirty="0" smtClean="0">
                <a:solidFill>
                  <a:srgbClr val="000000"/>
                </a:solidFill>
                <a:effectLst/>
                <a:latin typeface="verdana"/>
              </a:rPr>
              <a:t>™ and JCB J/Secure™ in a framework for cardholder protection, e-commerce authentication, and fraud management.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8"/>
              </a:rPr>
              <a:t>RSA </a:t>
            </a:r>
            <a:r>
              <a:rPr lang="en-US" b="1" i="0" u="none" strike="noStrike" dirty="0" err="1" smtClean="0">
                <a:solidFill>
                  <a:srgbClr val="0D4590"/>
                </a:solidFill>
                <a:effectLst/>
                <a:latin typeface="verdana"/>
                <a:hlinkClick r:id="rId8"/>
              </a:rPr>
              <a:t>eFraudNetwork</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Share and disseminate information on fraudulent activity with other members.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9"/>
              </a:rPr>
              <a:t>RSA SecurID</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Provide more reliable authentication than reusable passwords with two-factor authentication based on something the user knows (a password or PIN) and something the user has (an authenticator).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10"/>
              </a:rPr>
              <a:t>RSA </a:t>
            </a:r>
            <a:r>
              <a:rPr lang="en-US" b="1" i="0" u="none" strike="noStrike" dirty="0" err="1" smtClean="0">
                <a:solidFill>
                  <a:srgbClr val="0D4590"/>
                </a:solidFill>
                <a:effectLst/>
                <a:latin typeface="verdana"/>
                <a:hlinkClick r:id="rId10"/>
              </a:rPr>
              <a:t>CyberCrime</a:t>
            </a:r>
            <a:r>
              <a:rPr lang="en-US" b="1" i="0" u="none" strike="noStrike" dirty="0" smtClean="0">
                <a:solidFill>
                  <a:srgbClr val="0D4590"/>
                </a:solidFill>
                <a:effectLst/>
                <a:latin typeface="verdana"/>
                <a:hlinkClick r:id="rId10"/>
              </a:rPr>
              <a:t> Intelligence Service</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Provide actionable intelligence to enterprise CISOs and security managers on corporate machines, network resources, access credentials, business data, and email correspondence that may have been compromised by malware.</a:t>
            </a:r>
            <a:endParaRPr lang="en-US" dirty="0"/>
          </a:p>
        </p:txBody>
      </p:sp>
      <p:sp>
        <p:nvSpPr>
          <p:cNvPr id="4" name="Slide Number Placeholder 3"/>
          <p:cNvSpPr>
            <a:spLocks noGrp="1"/>
          </p:cNvSpPr>
          <p:nvPr>
            <p:ph type="sldNum" sz="quarter" idx="10"/>
          </p:nvPr>
        </p:nvSpPr>
        <p:spPr/>
        <p:txBody>
          <a:bodyPr/>
          <a:lstStyle/>
          <a:p>
            <a:pPr>
              <a:defRPr/>
            </a:pPr>
            <a:fld id="{8F8E9015-8266-41BE-A7FA-A132D64E1845}" type="slidenum">
              <a:rPr lang="en-US" smtClean="0"/>
              <a:pPr>
                <a:defRPr/>
              </a:pPr>
              <a:t>10</a:t>
            </a:fld>
            <a:endParaRPr lang="en-US" dirty="0"/>
          </a:p>
        </p:txBody>
      </p:sp>
    </p:spTree>
    <p:extLst>
      <p:ext uri="{BB962C8B-B14F-4D97-AF65-F5344CB8AC3E}">
        <p14:creationId xmlns:p14="http://schemas.microsoft.com/office/powerpoint/2010/main" val="1942709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Sampling</a:t>
            </a:r>
            <a:r>
              <a:rPr lang="en-US" baseline="0" dirty="0" smtClean="0"/>
              <a:t> of administrative controls: </a:t>
            </a:r>
            <a:r>
              <a:rPr lang="en-US" dirty="0" smtClean="0"/>
              <a:t>BC/DR Policies; Security Policies; SDLC; SOPs</a:t>
            </a:r>
          </a:p>
          <a:p>
            <a:endParaRPr lang="en-US" dirty="0"/>
          </a:p>
        </p:txBody>
      </p:sp>
      <p:sp>
        <p:nvSpPr>
          <p:cNvPr id="4" name="Slide Number Placeholder 3"/>
          <p:cNvSpPr>
            <a:spLocks noGrp="1"/>
          </p:cNvSpPr>
          <p:nvPr>
            <p:ph type="sldNum" sz="quarter" idx="10"/>
          </p:nvPr>
        </p:nvSpPr>
        <p:spPr/>
        <p:txBody>
          <a:bodyPr/>
          <a:lstStyle/>
          <a:p>
            <a:fld id="{7D9955CD-A283-41C1-9FF8-DC2901A85CBF}" type="slidenum">
              <a:rPr lang="en-US" smtClean="0"/>
              <a:t>11</a:t>
            </a:fld>
            <a:endParaRPr lang="en-US"/>
          </a:p>
        </p:txBody>
      </p:sp>
    </p:spTree>
    <p:extLst>
      <p:ext uri="{BB962C8B-B14F-4D97-AF65-F5344CB8AC3E}">
        <p14:creationId xmlns:p14="http://schemas.microsoft.com/office/powerpoint/2010/main" val="656433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l"/>
            <a:r>
              <a:rPr lang="en-US" b="0" i="0" dirty="0" smtClean="0">
                <a:solidFill>
                  <a:srgbClr val="A0A0A0"/>
                </a:solidFill>
                <a:effectLst/>
                <a:latin typeface="verdana"/>
              </a:rPr>
              <a:t>VAM	Vulnerability Assessment and Management	Identify and track vulnerabilities</a:t>
            </a:r>
          </a:p>
          <a:p>
            <a:pPr algn="l"/>
            <a:r>
              <a:rPr lang="en-US" b="0" i="0" dirty="0" smtClean="0">
                <a:solidFill>
                  <a:srgbClr val="A0A0A0"/>
                </a:solidFill>
                <a:effectLst/>
                <a:latin typeface="verdana"/>
              </a:rPr>
              <a:t>PT	Penetration Testing	Validate vulnerabilities</a:t>
            </a:r>
          </a:p>
          <a:p>
            <a:pPr algn="l"/>
            <a:r>
              <a:rPr lang="en-US" b="0" i="0" dirty="0" smtClean="0">
                <a:solidFill>
                  <a:srgbClr val="A0A0A0"/>
                </a:solidFill>
                <a:effectLst/>
                <a:latin typeface="verdana"/>
              </a:rPr>
              <a:t>SEIM	Security Event Information Monitoring	Log and correlate environment data</a:t>
            </a:r>
          </a:p>
          <a:p>
            <a:pPr algn="l"/>
            <a:r>
              <a:rPr lang="en-US" b="0" i="0" dirty="0" smtClean="0">
                <a:solidFill>
                  <a:srgbClr val="A0A0A0"/>
                </a:solidFill>
                <a:effectLst/>
                <a:latin typeface="verdana"/>
              </a:rPr>
              <a:t>IPS	Intrusion Prevention System	Identify attacks</a:t>
            </a:r>
          </a:p>
          <a:p>
            <a:pPr algn="l"/>
            <a:r>
              <a:rPr lang="en-US" b="0" i="0" dirty="0" smtClean="0">
                <a:solidFill>
                  <a:srgbClr val="A0A0A0"/>
                </a:solidFill>
                <a:effectLst/>
                <a:latin typeface="verdana"/>
              </a:rPr>
              <a:t>FIM	File Integrity Monitoring	Identify changed files</a:t>
            </a:r>
          </a:p>
          <a:p>
            <a:pPr algn="l"/>
            <a:r>
              <a:rPr lang="en-US" b="0" i="0" dirty="0" smtClean="0">
                <a:solidFill>
                  <a:srgbClr val="A0A0A0"/>
                </a:solidFill>
                <a:effectLst/>
                <a:latin typeface="verdana"/>
              </a:rPr>
              <a:t>2FA	Two Factor Authentication	Authenticate users</a:t>
            </a:r>
          </a:p>
          <a:p>
            <a:pPr algn="l"/>
            <a:r>
              <a:rPr lang="en-US" b="0" i="0" dirty="0" err="1" smtClean="0">
                <a:solidFill>
                  <a:srgbClr val="A0A0A0"/>
                </a:solidFill>
                <a:effectLst/>
                <a:latin typeface="verdana"/>
              </a:rPr>
              <a:t>IdM</a:t>
            </a:r>
            <a:r>
              <a:rPr lang="en-US" b="0" i="0" dirty="0" smtClean="0">
                <a:solidFill>
                  <a:srgbClr val="A0A0A0"/>
                </a:solidFill>
                <a:effectLst/>
                <a:latin typeface="verdana"/>
              </a:rPr>
              <a:t>	Identity Management	Provision and deprovision users</a:t>
            </a:r>
          </a:p>
          <a:p>
            <a:pPr algn="l"/>
            <a:r>
              <a:rPr lang="en-US" b="0" i="0" dirty="0" smtClean="0">
                <a:solidFill>
                  <a:srgbClr val="A0A0A0"/>
                </a:solidFill>
                <a:effectLst/>
                <a:latin typeface="verdana"/>
              </a:rPr>
              <a:t>AAA	Authentication, Authorization, Accounting	Identity interaction nonrepudiation</a:t>
            </a:r>
          </a:p>
          <a:p>
            <a:pPr algn="l"/>
            <a:r>
              <a:rPr lang="en-US" b="0" i="0" dirty="0" smtClean="0">
                <a:solidFill>
                  <a:srgbClr val="A0A0A0"/>
                </a:solidFill>
                <a:effectLst/>
                <a:latin typeface="verdana"/>
              </a:rPr>
              <a:t>FW	Network Firewall	Segment and protect networks</a:t>
            </a:r>
          </a:p>
          <a:p>
            <a:pPr algn="l"/>
            <a:r>
              <a:rPr lang="en-US" b="0" i="0" dirty="0" smtClean="0">
                <a:solidFill>
                  <a:srgbClr val="A0A0A0"/>
                </a:solidFill>
                <a:effectLst/>
                <a:latin typeface="verdana"/>
              </a:rPr>
              <a:t>AV	Server and Endpoint Antivirus	Protect against malware</a:t>
            </a:r>
          </a:p>
          <a:p>
            <a:pPr algn="l"/>
            <a:r>
              <a:rPr lang="en-US" b="0" i="0" dirty="0" smtClean="0">
                <a:solidFill>
                  <a:srgbClr val="A0A0A0"/>
                </a:solidFill>
                <a:effectLst/>
                <a:latin typeface="verdana"/>
              </a:rPr>
              <a:t>BU	System Backups	Systems survivability</a:t>
            </a:r>
          </a:p>
          <a:p>
            <a:pPr algn="l"/>
            <a:r>
              <a:rPr lang="en-US" b="0" i="0" dirty="0" smtClean="0">
                <a:solidFill>
                  <a:srgbClr val="A0A0A0"/>
                </a:solidFill>
                <a:effectLst/>
                <a:latin typeface="verdana"/>
              </a:rPr>
              <a:t>WAF	Web Application Firewall	Protect user services</a:t>
            </a:r>
          </a:p>
          <a:p>
            <a:pPr algn="l"/>
            <a:r>
              <a:rPr lang="en-US" b="0" i="0" dirty="0" smtClean="0">
                <a:solidFill>
                  <a:srgbClr val="A0A0A0"/>
                </a:solidFill>
                <a:effectLst/>
                <a:latin typeface="verdana"/>
              </a:rPr>
              <a:t>DDOS	Distributed Denial of Service 	Protect user services</a:t>
            </a:r>
          </a:p>
          <a:p>
            <a:pPr algn="l"/>
            <a:r>
              <a:rPr lang="en-US" b="0" i="0" dirty="0" smtClean="0">
                <a:solidFill>
                  <a:srgbClr val="A0A0A0"/>
                </a:solidFill>
                <a:effectLst/>
                <a:latin typeface="verdana"/>
              </a:rPr>
              <a:t>DARE	Data At Rest Encryption	Protect data</a:t>
            </a:r>
          </a:p>
          <a:p>
            <a:pPr algn="l"/>
            <a:r>
              <a:rPr lang="en-US" b="0" i="0" dirty="0" smtClean="0">
                <a:solidFill>
                  <a:srgbClr val="A0A0A0"/>
                </a:solidFill>
                <a:effectLst/>
                <a:latin typeface="verdana"/>
              </a:rPr>
              <a:t>DIME	Data In Motion Encryption	Protect data</a:t>
            </a:r>
          </a:p>
          <a:p>
            <a:pPr algn="l"/>
            <a:r>
              <a:rPr lang="en-US" b="0" i="0" dirty="0" smtClean="0">
                <a:solidFill>
                  <a:srgbClr val="A0A0A0"/>
                </a:solidFill>
                <a:effectLst/>
                <a:latin typeface="verdana"/>
              </a:rPr>
              <a:t>DBM	Database Monitoring	Protect database environment</a:t>
            </a:r>
          </a:p>
          <a:p>
            <a:pPr algn="l"/>
            <a:r>
              <a:rPr lang="en-US" b="0" i="0" dirty="0" smtClean="0">
                <a:solidFill>
                  <a:srgbClr val="A0A0A0"/>
                </a:solidFill>
                <a:effectLst/>
                <a:latin typeface="verdana"/>
              </a:rPr>
              <a:t>CM	Configuration Management	Protect infrastructure</a:t>
            </a:r>
          </a:p>
          <a:p>
            <a:pPr algn="l"/>
            <a:r>
              <a:rPr lang="en-US" b="0" i="0" dirty="0" smtClean="0">
                <a:solidFill>
                  <a:srgbClr val="A0A0A0"/>
                </a:solidFill>
                <a:effectLst/>
                <a:latin typeface="verdana"/>
              </a:rPr>
              <a:t>PM	Patch Management 	Protect infrastructure</a:t>
            </a:r>
          </a:p>
          <a:p>
            <a:pPr algn="l"/>
            <a:r>
              <a:rPr lang="en-US" b="0" i="0" dirty="0" smtClean="0">
                <a:solidFill>
                  <a:srgbClr val="A0A0A0"/>
                </a:solidFill>
                <a:effectLst/>
                <a:latin typeface="verdana"/>
              </a:rPr>
              <a:t>DLP	Data Leakage Protection	Identify sensitive data		</a:t>
            </a:r>
          </a:p>
          <a:p>
            <a:pPr algn="l"/>
            <a:r>
              <a:rPr lang="en-US" b="0" i="0" dirty="0" smtClean="0">
                <a:solidFill>
                  <a:srgbClr val="A0A0A0"/>
                </a:solidFill>
                <a:effectLst/>
                <a:latin typeface="verdana"/>
              </a:rPr>
              <a:t>NFW	Network Firewall	Segment and protect networks</a:t>
            </a:r>
          </a:p>
          <a:p>
            <a:pPr algn="l"/>
            <a:r>
              <a:rPr lang="en-US" b="0" i="0" dirty="0" smtClean="0">
                <a:solidFill>
                  <a:srgbClr val="A0A0A0"/>
                </a:solidFill>
                <a:effectLst/>
                <a:latin typeface="verdana"/>
              </a:rPr>
              <a:t>HFW	Host Firewall	Protect against network attacks</a:t>
            </a:r>
          </a:p>
          <a:p>
            <a:pPr algn="l"/>
            <a:endParaRPr lang="en-US" b="0" i="0" dirty="0" smtClean="0">
              <a:solidFill>
                <a:srgbClr val="A0A0A0"/>
              </a:solidFill>
              <a:effectLst/>
              <a:latin typeface="verdana"/>
            </a:endParaRPr>
          </a:p>
          <a:p>
            <a:pPr algn="l"/>
            <a:r>
              <a:rPr lang="en-US" b="0" i="0" dirty="0" smtClean="0">
                <a:solidFill>
                  <a:srgbClr val="A0A0A0"/>
                </a:solidFill>
                <a:effectLst/>
                <a:latin typeface="verdana"/>
              </a:rPr>
              <a:t>---</a:t>
            </a:r>
          </a:p>
          <a:p>
            <a:pPr algn="l"/>
            <a:r>
              <a:rPr lang="en-US" b="0" i="0" dirty="0" smtClean="0">
                <a:solidFill>
                  <a:srgbClr val="A0A0A0"/>
                </a:solidFill>
                <a:effectLst/>
                <a:latin typeface="verdana"/>
              </a:rPr>
              <a:t>Reminder</a:t>
            </a:r>
            <a:r>
              <a:rPr lang="en-US" b="0" i="0" baseline="0" dirty="0" smtClean="0">
                <a:solidFill>
                  <a:srgbClr val="A0A0A0"/>
                </a:solidFill>
                <a:effectLst/>
                <a:latin typeface="verdana"/>
              </a:rPr>
              <a:t> n</a:t>
            </a:r>
            <a:r>
              <a:rPr lang="en-US" b="0" i="0" dirty="0" smtClean="0">
                <a:solidFill>
                  <a:srgbClr val="A0A0A0"/>
                </a:solidFill>
                <a:effectLst/>
                <a:latin typeface="verdana"/>
              </a:rPr>
              <a:t>otes about</a:t>
            </a:r>
            <a:r>
              <a:rPr lang="en-US" b="0" i="0" baseline="0" dirty="0" smtClean="0">
                <a:solidFill>
                  <a:srgbClr val="A0A0A0"/>
                </a:solidFill>
                <a:effectLst/>
                <a:latin typeface="verdana"/>
              </a:rPr>
              <a:t> RSA’s Fraud Detection… </a:t>
            </a:r>
          </a:p>
          <a:p>
            <a:pPr algn="l"/>
            <a:endParaRPr lang="en-US" b="1" i="0" baseline="0" dirty="0" smtClean="0">
              <a:solidFill>
                <a:srgbClr val="A0A0A0"/>
              </a:solidFill>
              <a:effectLst/>
              <a:latin typeface="verdana"/>
            </a:endParaRPr>
          </a:p>
          <a:p>
            <a:pPr algn="l"/>
            <a:r>
              <a:rPr lang="en-US" b="1" i="0" dirty="0" smtClean="0">
                <a:solidFill>
                  <a:srgbClr val="A0A0A0"/>
                </a:solidFill>
                <a:effectLst/>
                <a:latin typeface="verdana"/>
              </a:rPr>
              <a:t>Reduce fraud losses regardless of channel by preventing cybercrime, identity theft, and other threats targeting your customers.</a:t>
            </a:r>
          </a:p>
          <a:p>
            <a:pPr algn="l"/>
            <a:r>
              <a:rPr lang="en-US" b="0" i="0" dirty="0" smtClean="0">
                <a:solidFill>
                  <a:srgbClr val="000000"/>
                </a:solidFill>
                <a:effectLst/>
                <a:latin typeface="verdana"/>
              </a:rPr>
              <a:t>RSA Fraud Management Solutions help reduce fraud losses by preventing unauthorized acquisition and use of such customer information as credentials and identities. Fraud Management Solutions empower you to protect assets, customers, and brand value – all while meeting regulations. You can secure high-value transactions and information while protecting multiple channels, including web, e-commerce, phone, and mobile.</a:t>
            </a:r>
          </a:p>
          <a:p>
            <a:pPr algn="l"/>
            <a:r>
              <a:rPr lang="en-US" b="0" i="0" dirty="0" smtClean="0">
                <a:solidFill>
                  <a:srgbClr val="000000"/>
                </a:solidFill>
                <a:effectLst/>
                <a:latin typeface="verdana"/>
              </a:rPr>
              <a:t>Now, you’ll have clear visibility into how and where your business is losing money, credentials, and identities due to fraud. You’ll know how your business is being targeted – and how to protect against attacks. You’ll improve the efficiency of deploying resources and understand how to safely offer new products and services. And you’ll have a non-invasive form of fraud prevention without changing the user experience.</a:t>
            </a:r>
          </a:p>
          <a:p>
            <a:pPr algn="l">
              <a:buFont typeface="Arial"/>
              <a:buChar char="•"/>
            </a:pPr>
            <a:r>
              <a:rPr lang="en-US" b="1" i="0" dirty="0" smtClean="0">
                <a:solidFill>
                  <a:srgbClr val="000000"/>
                </a:solidFill>
                <a:effectLst/>
                <a:latin typeface="verdana"/>
              </a:rPr>
              <a:t>Key Benefits</a:t>
            </a:r>
            <a:r>
              <a:rPr lang="en-US" b="0" i="0" dirty="0" smtClean="0">
                <a:solidFill>
                  <a:srgbClr val="000000"/>
                </a:solidFill>
                <a:effectLst/>
                <a:latin typeface="verdana"/>
              </a:rPr>
              <a:t/>
            </a:r>
            <a:br>
              <a:rPr lang="en-US" b="0" i="0" dirty="0" smtClean="0">
                <a:solidFill>
                  <a:srgbClr val="000000"/>
                </a:solidFill>
                <a:effectLst/>
                <a:latin typeface="verdana"/>
              </a:rPr>
            </a:br>
            <a:r>
              <a:rPr lang="en-US" b="1" i="0" dirty="0" smtClean="0">
                <a:solidFill>
                  <a:srgbClr val="000000"/>
                </a:solidFill>
                <a:effectLst/>
                <a:latin typeface="verdana"/>
              </a:rPr>
              <a:t>Real-time detection and fraud prevention</a:t>
            </a:r>
            <a:r>
              <a:rPr lang="en-US" b="0" i="0" dirty="0" smtClean="0">
                <a:solidFill>
                  <a:srgbClr val="000000"/>
                </a:solidFill>
                <a:effectLst/>
                <a:latin typeface="verdana"/>
              </a:rPr>
              <a:t> - Detect potential abuse, prevent credential theft, and gain insight into emerging threats.</a:t>
            </a:r>
          </a:p>
          <a:p>
            <a:pPr algn="l">
              <a:buFont typeface="Arial"/>
              <a:buChar char="•"/>
            </a:pPr>
            <a:r>
              <a:rPr lang="en-US" b="1" i="0" dirty="0" smtClean="0">
                <a:solidFill>
                  <a:srgbClr val="000000"/>
                </a:solidFill>
                <a:effectLst/>
                <a:latin typeface="verdana"/>
              </a:rPr>
              <a:t>Brand protection</a:t>
            </a:r>
            <a:r>
              <a:rPr lang="en-US" b="0" i="0" dirty="0" smtClean="0">
                <a:solidFill>
                  <a:srgbClr val="000000"/>
                </a:solidFill>
                <a:effectLst/>
                <a:latin typeface="verdana"/>
              </a:rPr>
              <a:t> - Prevent phishing, pharming, and Trojan attacks to protect financial assets, brand reputation, and consumer confidence.</a:t>
            </a:r>
          </a:p>
          <a:p>
            <a:pPr algn="l">
              <a:buFont typeface="Arial"/>
              <a:buChar char="•"/>
            </a:pPr>
            <a:r>
              <a:rPr lang="en-US" b="1" i="0" dirty="0" smtClean="0">
                <a:solidFill>
                  <a:srgbClr val="000000"/>
                </a:solidFill>
                <a:effectLst/>
                <a:latin typeface="verdana"/>
              </a:rPr>
              <a:t>Cybercrime prevention community</a:t>
            </a:r>
            <a:r>
              <a:rPr lang="en-US" b="0" i="0" dirty="0" smtClean="0">
                <a:solidFill>
                  <a:srgbClr val="000000"/>
                </a:solidFill>
                <a:effectLst/>
                <a:latin typeface="verdana"/>
              </a:rPr>
              <a:t> - Share cybercrime data 24x7 in real-time across thousands of networked organizations.</a:t>
            </a:r>
          </a:p>
          <a:p>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RSA will help you build your solution with the following products and services: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3"/>
              </a:rPr>
              <a:t>RSA FraudAction</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Protect customers from identity theft and external threats such as phishing, pharming, and Trojans, 24x7.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4"/>
              </a:rPr>
              <a:t>RSA Adaptive Authentication</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Measure indicators to identify high-risk and suspicious activities with this risk-based authentication (RBA) and fraud-detection service. Protect web portals, SSL VPN applications, and web-access-management solutions.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5"/>
              </a:rPr>
              <a:t>RSA Transaction Monitoring</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Identify fraudulent activity in real-time including such threats as Man-in-the-Browser Trojans.</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6"/>
              </a:rPr>
              <a:t>RSA Identity Verification</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Assure and confirm user identities in real-time with knowledge-based authentication (KBA) that presents top-of-mind questions.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7"/>
              </a:rPr>
              <a:t>RSA Adaptive Authentication for </a:t>
            </a:r>
            <a:r>
              <a:rPr lang="en-US" b="1" i="0" u="none" strike="noStrike" dirty="0" err="1" smtClean="0">
                <a:solidFill>
                  <a:srgbClr val="0D4590"/>
                </a:solidFill>
                <a:effectLst/>
                <a:latin typeface="verdana"/>
                <a:hlinkClick r:id="rId7"/>
              </a:rPr>
              <a:t>eCommerce</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Include Verified by Visa®, MasterCard </a:t>
            </a:r>
            <a:r>
              <a:rPr lang="en-US" b="0" i="0" dirty="0" err="1" smtClean="0">
                <a:solidFill>
                  <a:srgbClr val="000000"/>
                </a:solidFill>
                <a:effectLst/>
                <a:latin typeface="verdana"/>
              </a:rPr>
              <a:t>SecureCode</a:t>
            </a:r>
            <a:r>
              <a:rPr lang="en-US" b="0" i="0" dirty="0" smtClean="0">
                <a:solidFill>
                  <a:srgbClr val="000000"/>
                </a:solidFill>
                <a:effectLst/>
                <a:latin typeface="verdana"/>
              </a:rPr>
              <a:t>™ and JCB J/Secure™ in a framework for cardholder protection, e-commerce authentication, and fraud management.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8"/>
              </a:rPr>
              <a:t>RSA </a:t>
            </a:r>
            <a:r>
              <a:rPr lang="en-US" b="1" i="0" u="none" strike="noStrike" dirty="0" err="1" smtClean="0">
                <a:solidFill>
                  <a:srgbClr val="0D4590"/>
                </a:solidFill>
                <a:effectLst/>
                <a:latin typeface="verdana"/>
                <a:hlinkClick r:id="rId8"/>
              </a:rPr>
              <a:t>eFraudNetwork</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Share and disseminate information on fraudulent activity with other members.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9"/>
              </a:rPr>
              <a:t>RSA SecurID</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Provide more reliable authentication than reusable passwords with two-factor authentication based on something the user knows (a password or PIN) and something the user has (an authenticator). </a:t>
            </a:r>
            <a:br>
              <a:rPr lang="en-US" b="0" i="0" dirty="0" smtClean="0">
                <a:solidFill>
                  <a:srgbClr val="000000"/>
                </a:solidFill>
                <a:effectLst/>
                <a:latin typeface="verdana"/>
              </a:rPr>
            </a:br>
            <a:r>
              <a:rPr lang="en-US" b="0" i="0" dirty="0" smtClean="0">
                <a:solidFill>
                  <a:srgbClr val="000000"/>
                </a:solidFill>
                <a:effectLst/>
                <a:latin typeface="verdana"/>
              </a:rPr>
              <a:t/>
            </a:r>
            <a:br>
              <a:rPr lang="en-US" b="0" i="0" dirty="0" smtClean="0">
                <a:solidFill>
                  <a:srgbClr val="000000"/>
                </a:solidFill>
                <a:effectLst/>
                <a:latin typeface="verdana"/>
              </a:rPr>
            </a:br>
            <a:r>
              <a:rPr lang="en-US" b="1" i="0" u="none" strike="noStrike" dirty="0" smtClean="0">
                <a:solidFill>
                  <a:srgbClr val="0D4590"/>
                </a:solidFill>
                <a:effectLst/>
                <a:latin typeface="verdana"/>
                <a:hlinkClick r:id="rId10"/>
              </a:rPr>
              <a:t>RSA </a:t>
            </a:r>
            <a:r>
              <a:rPr lang="en-US" b="1" i="0" u="none" strike="noStrike" dirty="0" err="1" smtClean="0">
                <a:solidFill>
                  <a:srgbClr val="0D4590"/>
                </a:solidFill>
                <a:effectLst/>
                <a:latin typeface="verdana"/>
                <a:hlinkClick r:id="rId10"/>
              </a:rPr>
              <a:t>CyberCrime</a:t>
            </a:r>
            <a:r>
              <a:rPr lang="en-US" b="1" i="0" u="none" strike="noStrike" dirty="0" smtClean="0">
                <a:solidFill>
                  <a:srgbClr val="0D4590"/>
                </a:solidFill>
                <a:effectLst/>
                <a:latin typeface="verdana"/>
                <a:hlinkClick r:id="rId10"/>
              </a:rPr>
              <a:t> Intelligence Service</a:t>
            </a:r>
            <a:r>
              <a:rPr lang="en-US" b="0" i="0" dirty="0" smtClean="0">
                <a:solidFill>
                  <a:srgbClr val="000000"/>
                </a:solidFill>
                <a:effectLst/>
                <a:latin typeface="verdana"/>
              </a:rPr>
              <a:t/>
            </a:r>
            <a:br>
              <a:rPr lang="en-US" b="0" i="0" dirty="0" smtClean="0">
                <a:solidFill>
                  <a:srgbClr val="000000"/>
                </a:solidFill>
                <a:effectLst/>
                <a:latin typeface="verdana"/>
              </a:rPr>
            </a:br>
            <a:r>
              <a:rPr lang="en-US" b="0" i="0" dirty="0" smtClean="0">
                <a:solidFill>
                  <a:srgbClr val="000000"/>
                </a:solidFill>
                <a:effectLst/>
                <a:latin typeface="verdana"/>
              </a:rPr>
              <a:t>Provide actionable intelligence to enterprise CISOs and security managers on corporate machines, network resources, access credentials, business data, and email correspondence that may have been compromised by malware.</a:t>
            </a:r>
            <a:endParaRPr lang="en-US" dirty="0"/>
          </a:p>
        </p:txBody>
      </p:sp>
      <p:sp>
        <p:nvSpPr>
          <p:cNvPr id="4" name="Slide Number Placeholder 3"/>
          <p:cNvSpPr>
            <a:spLocks noGrp="1"/>
          </p:cNvSpPr>
          <p:nvPr>
            <p:ph type="sldNum" sz="quarter" idx="10"/>
          </p:nvPr>
        </p:nvSpPr>
        <p:spPr/>
        <p:txBody>
          <a:bodyPr/>
          <a:lstStyle/>
          <a:p>
            <a:pPr>
              <a:defRPr/>
            </a:pPr>
            <a:fld id="{8F8E9015-8266-41BE-A7FA-A132D64E1845}" type="slidenum">
              <a:rPr lang="en-US" smtClean="0"/>
              <a:pPr>
                <a:defRPr/>
              </a:pPr>
              <a:t>12</a:t>
            </a:fld>
            <a:endParaRPr lang="en-US" dirty="0"/>
          </a:p>
        </p:txBody>
      </p:sp>
    </p:spTree>
    <p:extLst>
      <p:ext uri="{BB962C8B-B14F-4D97-AF65-F5344CB8AC3E}">
        <p14:creationId xmlns:p14="http://schemas.microsoft.com/office/powerpoint/2010/main" val="27926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fontAlgn="auto">
              <a:spcAft>
                <a:spcPts val="0"/>
              </a:spcAft>
              <a:buClr>
                <a:srgbClr val="FFFF00"/>
              </a:buClr>
              <a:defRPr/>
            </a:pPr>
            <a:r>
              <a:rPr lang="en-US" dirty="0" smtClean="0">
                <a:solidFill>
                  <a:schemeClr val="bg1"/>
                </a:solidFill>
                <a:latin typeface="Arial" charset="0"/>
                <a:cs typeface="Arial" charset="0"/>
              </a:rPr>
              <a:t>Sessions focused primarily on infrastructure issues (e.g., Data Security, Strategy &amp; Architecture sessions), should provide:</a:t>
            </a:r>
          </a:p>
          <a:p>
            <a:pPr lvl="1" fontAlgn="auto">
              <a:spcAft>
                <a:spcPts val="0"/>
              </a:spcAft>
              <a:buClr>
                <a:srgbClr val="FFFF00"/>
              </a:buClr>
              <a:buFont typeface="Arial" charset="0"/>
              <a:buChar char="•"/>
              <a:defRPr/>
            </a:pPr>
            <a:r>
              <a:rPr lang="en-US" sz="1800" dirty="0" smtClean="0">
                <a:solidFill>
                  <a:schemeClr val="bg1"/>
                </a:solidFill>
                <a:latin typeface="Arial" charset="0"/>
                <a:cs typeface="Arial" charset="0"/>
              </a:rPr>
              <a:t> 2 – 5 specific actions that attendees could implement within 3 months of returning to the office</a:t>
            </a:r>
          </a:p>
          <a:p>
            <a:pPr lvl="1" fontAlgn="auto">
              <a:spcAft>
                <a:spcPts val="0"/>
              </a:spcAft>
              <a:buClr>
                <a:srgbClr val="FFFF00"/>
              </a:buClr>
              <a:buFont typeface="Arial" charset="0"/>
              <a:buChar char="•"/>
              <a:defRPr/>
            </a:pPr>
            <a:r>
              <a:rPr lang="en-US" sz="1800" dirty="0" smtClean="0">
                <a:solidFill>
                  <a:schemeClr val="bg1"/>
                </a:solidFill>
                <a:latin typeface="Arial" charset="0"/>
                <a:cs typeface="Arial" charset="0"/>
              </a:rPr>
              <a:t>Specific considerations necessary (e.g., type of OS, type of network topology, specific protocols impacted, etc.) to implement specific actions provided</a:t>
            </a:r>
          </a:p>
          <a:p>
            <a:pPr fontAlgn="auto">
              <a:spcAft>
                <a:spcPts val="0"/>
              </a:spcAft>
              <a:buClr>
                <a:srgbClr val="FFFF00"/>
              </a:buClr>
              <a:defRPr/>
            </a:pPr>
            <a:r>
              <a:rPr lang="en-US" dirty="0" smtClean="0">
                <a:solidFill>
                  <a:schemeClr val="bg1"/>
                </a:solidFill>
                <a:latin typeface="Arial" charset="0"/>
                <a:cs typeface="Arial" charset="0"/>
              </a:rPr>
              <a:t>Sessions focused primarily on potential threats (e.g., Hackers &amp; Threats sessions), should provide:</a:t>
            </a:r>
          </a:p>
          <a:p>
            <a:pPr lvl="1" fontAlgn="auto">
              <a:spcAft>
                <a:spcPts val="0"/>
              </a:spcAft>
              <a:buClr>
                <a:srgbClr val="FFFF00"/>
              </a:buClr>
              <a:buFont typeface="Arial" charset="0"/>
              <a:buChar char="•"/>
              <a:defRPr/>
            </a:pPr>
            <a:r>
              <a:rPr lang="en-US" sz="1800" dirty="0" smtClean="0">
                <a:solidFill>
                  <a:schemeClr val="bg1"/>
                </a:solidFill>
                <a:latin typeface="Arial" charset="0"/>
                <a:cs typeface="Arial" charset="0"/>
              </a:rPr>
              <a:t>Specific information about the threat(s) that attendees can use to validate their organization’s exposure to the threat(s) discussed </a:t>
            </a:r>
          </a:p>
          <a:p>
            <a:pPr lvl="1" fontAlgn="auto">
              <a:spcAft>
                <a:spcPts val="0"/>
              </a:spcAft>
              <a:buClr>
                <a:srgbClr val="FFFF00"/>
              </a:buClr>
              <a:buFont typeface="Arial" charset="0"/>
              <a:buChar char="•"/>
              <a:defRPr/>
            </a:pPr>
            <a:r>
              <a:rPr lang="en-US" sz="1800" dirty="0" smtClean="0">
                <a:solidFill>
                  <a:schemeClr val="bg1"/>
                </a:solidFill>
                <a:latin typeface="Arial" charset="0"/>
                <a:cs typeface="Arial" charset="0"/>
              </a:rPr>
              <a:t>Specific remediation actions for the threat(s) discussed.</a:t>
            </a:r>
          </a:p>
          <a:p>
            <a:pPr>
              <a:lnSpc>
                <a:spcPct val="80000"/>
              </a:lnSpc>
              <a:buClr>
                <a:srgbClr val="FFFF00"/>
              </a:buClr>
            </a:pPr>
            <a:endParaRPr lang="en-US" sz="1200" dirty="0" smtClean="0">
              <a:solidFill>
                <a:srgbClr val="FFFF00"/>
              </a:solidFill>
            </a:endParaRPr>
          </a:p>
          <a:p>
            <a:pPr>
              <a:lnSpc>
                <a:spcPct val="80000"/>
              </a:lnSpc>
              <a:buClr>
                <a:srgbClr val="FFFF00"/>
              </a:buClr>
            </a:pPr>
            <a:r>
              <a:rPr lang="en-US" sz="1200" dirty="0" smtClean="0">
                <a:solidFill>
                  <a:srgbClr val="FFFF00"/>
                </a:solidFill>
              </a:rPr>
              <a:t>Example Apply Slide:</a:t>
            </a:r>
            <a:br>
              <a:rPr lang="en-US" sz="1200" dirty="0" smtClean="0">
                <a:solidFill>
                  <a:srgbClr val="FFFF00"/>
                </a:solidFill>
              </a:rPr>
            </a:br>
            <a:r>
              <a:rPr lang="en-US" sz="1200" dirty="0" smtClean="0">
                <a:solidFill>
                  <a:srgbClr val="FFFF00"/>
                </a:solidFill>
              </a:rPr>
              <a:t/>
            </a:r>
            <a:br>
              <a:rPr lang="en-US" sz="1200" dirty="0" smtClean="0">
                <a:solidFill>
                  <a:srgbClr val="FFFF00"/>
                </a:solidFill>
              </a:rPr>
            </a:br>
            <a:r>
              <a:rPr lang="en-US" sz="1200" dirty="0" smtClean="0">
                <a:solidFill>
                  <a:srgbClr val="FFFF00"/>
                </a:solidFill>
              </a:rPr>
              <a:t>How to Apply What You Have Learned Today</a:t>
            </a:r>
          </a:p>
          <a:p>
            <a:pPr>
              <a:lnSpc>
                <a:spcPct val="80000"/>
              </a:lnSpc>
              <a:buClr>
                <a:srgbClr val="FFFF00"/>
              </a:buClr>
            </a:pPr>
            <a:endParaRPr lang="en-US" sz="1200" dirty="0" smtClean="0">
              <a:solidFill>
                <a:srgbClr val="FFFF00"/>
              </a:solidFill>
            </a:endParaRPr>
          </a:p>
          <a:p>
            <a:pPr>
              <a:lnSpc>
                <a:spcPct val="80000"/>
              </a:lnSpc>
              <a:buClr>
                <a:srgbClr val="FFFF00"/>
              </a:buClr>
            </a:pPr>
            <a:r>
              <a:rPr lang="en-US" dirty="0" smtClean="0">
                <a:solidFill>
                  <a:schemeClr val="bg1"/>
                </a:solidFill>
              </a:rPr>
              <a:t>In the first three months following this presentation you should:</a:t>
            </a:r>
          </a:p>
          <a:p>
            <a:pPr lvl="1">
              <a:lnSpc>
                <a:spcPct val="80000"/>
              </a:lnSpc>
              <a:buClr>
                <a:srgbClr val="FFFF00"/>
              </a:buClr>
            </a:pPr>
            <a:r>
              <a:rPr lang="en-US" dirty="0" smtClean="0">
                <a:solidFill>
                  <a:schemeClr val="bg1"/>
                </a:solidFill>
              </a:rPr>
              <a:t>Identify a critical database.</a:t>
            </a:r>
          </a:p>
          <a:p>
            <a:pPr lvl="1">
              <a:lnSpc>
                <a:spcPct val="80000"/>
              </a:lnSpc>
              <a:buClr>
                <a:srgbClr val="FFFF00"/>
              </a:buClr>
            </a:pPr>
            <a:r>
              <a:rPr lang="en-US" dirty="0" smtClean="0">
                <a:solidFill>
                  <a:schemeClr val="bg1"/>
                </a:solidFill>
              </a:rPr>
              <a:t>Understand who is accessing the data in the database and from where.</a:t>
            </a:r>
          </a:p>
          <a:p>
            <a:pPr lvl="1">
              <a:lnSpc>
                <a:spcPct val="80000"/>
              </a:lnSpc>
              <a:buClr>
                <a:srgbClr val="FFFF00"/>
              </a:buClr>
            </a:pPr>
            <a:r>
              <a:rPr lang="en-US" dirty="0" smtClean="0">
                <a:solidFill>
                  <a:schemeClr val="bg1"/>
                </a:solidFill>
              </a:rPr>
              <a:t>Define appropriate controls for the database.</a:t>
            </a:r>
          </a:p>
          <a:p>
            <a:pPr lvl="1">
              <a:lnSpc>
                <a:spcPct val="80000"/>
              </a:lnSpc>
              <a:buClr>
                <a:srgbClr val="FFFF00"/>
              </a:buClr>
              <a:buFont typeface="Wingdings" pitchFamily="2" charset="2"/>
              <a:buNone/>
            </a:pPr>
            <a:endParaRPr lang="en-US" dirty="0" smtClean="0">
              <a:solidFill>
                <a:schemeClr val="bg1"/>
              </a:solidFill>
            </a:endParaRPr>
          </a:p>
          <a:p>
            <a:pPr>
              <a:lnSpc>
                <a:spcPct val="80000"/>
              </a:lnSpc>
              <a:buClr>
                <a:srgbClr val="FFFF00"/>
              </a:buClr>
            </a:pPr>
            <a:r>
              <a:rPr lang="en-US" dirty="0" smtClean="0">
                <a:solidFill>
                  <a:schemeClr val="bg1"/>
                </a:solidFill>
              </a:rPr>
              <a:t>Within six months you should:</a:t>
            </a:r>
          </a:p>
          <a:p>
            <a:pPr lvl="1">
              <a:lnSpc>
                <a:spcPct val="80000"/>
              </a:lnSpc>
              <a:buClr>
                <a:srgbClr val="FFFF00"/>
              </a:buClr>
            </a:pPr>
            <a:r>
              <a:rPr lang="en-US" dirty="0" smtClean="0">
                <a:solidFill>
                  <a:schemeClr val="bg1"/>
                </a:solidFill>
              </a:rPr>
              <a:t>Select  a security system which allows proactive policy to be set according to your organization’s needs.</a:t>
            </a:r>
          </a:p>
          <a:p>
            <a:pPr lvl="1">
              <a:lnSpc>
                <a:spcPct val="80000"/>
              </a:lnSpc>
              <a:buClr>
                <a:srgbClr val="FFFF00"/>
              </a:buClr>
            </a:pPr>
            <a:r>
              <a:rPr lang="en-US" dirty="0" smtClean="0">
                <a:solidFill>
                  <a:schemeClr val="bg1"/>
                </a:solidFill>
              </a:rPr>
              <a:t>Drive an implementation project to protect all critical databases.</a:t>
            </a:r>
          </a:p>
          <a:p>
            <a:pPr>
              <a:spcBef>
                <a:spcPct val="0"/>
              </a:spcBef>
            </a:pPr>
            <a:endParaRPr lang="en-US" dirty="0" smtClean="0"/>
          </a:p>
        </p:txBody>
      </p:sp>
      <p:sp>
        <p:nvSpPr>
          <p:cNvPr id="4" name="Slide Number Placeholder 3"/>
          <p:cNvSpPr>
            <a:spLocks noGrp="1"/>
          </p:cNvSpPr>
          <p:nvPr>
            <p:ph type="sldNum" sz="quarter" idx="10"/>
          </p:nvPr>
        </p:nvSpPr>
        <p:spPr/>
        <p:txBody>
          <a:bodyPr/>
          <a:lstStyle/>
          <a:p>
            <a:pPr>
              <a:defRPr/>
            </a:pPr>
            <a:fld id="{8F8E9015-8266-41BE-A7FA-A132D64E1845}" type="slidenum">
              <a:rPr lang="en-US" smtClean="0"/>
              <a:pPr>
                <a:defRPr/>
              </a:pPr>
              <a:t>13</a:t>
            </a:fld>
            <a:endParaRPr lang="en-US" dirty="0"/>
          </a:p>
        </p:txBody>
      </p:sp>
    </p:spTree>
    <p:extLst>
      <p:ext uri="{BB962C8B-B14F-4D97-AF65-F5344CB8AC3E}">
        <p14:creationId xmlns:p14="http://schemas.microsoft.com/office/powerpoint/2010/main" val="379264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22798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marL="171450" marR="0" lvl="1" indent="-171450" algn="l" defTabSz="914400" rtl="0" eaLnBrk="1" fontAlgn="base" latinLnBrk="0" hangingPunct="1">
              <a:lnSpc>
                <a:spcPct val="100000"/>
              </a:lnSpc>
              <a:spcBef>
                <a:spcPct val="0"/>
              </a:spcBef>
              <a:spcAft>
                <a:spcPct val="0"/>
              </a:spcAft>
              <a:buClrTx/>
              <a:buSzTx/>
              <a:buFontTx/>
              <a:buChar char="-"/>
              <a:tabLst/>
              <a:defRPr/>
            </a:pPr>
            <a:endParaRPr lang="en-US" baseline="0" dirty="0" smtClean="0"/>
          </a:p>
          <a:p>
            <a:pPr marL="171450" marR="0" lvl="1" indent="-171450" algn="l" defTabSz="914400" rtl="0" eaLnBrk="1" fontAlgn="base" latinLnBrk="0" hangingPunct="1">
              <a:lnSpc>
                <a:spcPct val="100000"/>
              </a:lnSpc>
              <a:spcBef>
                <a:spcPct val="0"/>
              </a:spcBef>
              <a:spcAft>
                <a:spcPct val="0"/>
              </a:spcAft>
              <a:buClrTx/>
              <a:buSzTx/>
              <a:buFontTx/>
              <a:buChar char="-"/>
              <a:tabLst/>
              <a:defRPr/>
            </a:pPr>
            <a:endParaRPr lang="en-US"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9A9D7A-93BA-480F-8643-C1D505C4D7C0}" type="slidenum">
              <a:rPr lang="en-US"/>
              <a:pPr fontAlgn="base">
                <a:spcBef>
                  <a:spcPct val="0"/>
                </a:spcBef>
                <a:spcAft>
                  <a:spcPct val="0"/>
                </a:spcAft>
              </a:pPr>
              <a:t>3</a:t>
            </a:fld>
            <a:endParaRPr lang="en-US" dirty="0"/>
          </a:p>
        </p:txBody>
      </p:sp>
    </p:spTree>
    <p:extLst>
      <p:ext uri="{BB962C8B-B14F-4D97-AF65-F5344CB8AC3E}">
        <p14:creationId xmlns:p14="http://schemas.microsoft.com/office/powerpoint/2010/main" val="2405275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normAutofit fontScale="92500" lnSpcReduction="10000"/>
          </a:bodyPr>
          <a:lstStyle/>
          <a:p>
            <a:pPr marL="0" indent="0">
              <a:buNone/>
            </a:pPr>
            <a:r>
              <a:rPr lang="en-US" sz="1400" dirty="0" smtClean="0"/>
              <a:t>Lead</a:t>
            </a:r>
            <a:r>
              <a:rPr lang="en-US" sz="1400" baseline="0" dirty="0" smtClean="0"/>
              <a:t> In</a:t>
            </a:r>
            <a:r>
              <a:rPr lang="en-US" sz="1400" dirty="0" smtClean="0"/>
              <a:t>: </a:t>
            </a:r>
          </a:p>
          <a:p>
            <a:pPr marL="0" indent="0">
              <a:buNone/>
            </a:pPr>
            <a:r>
              <a:rPr lang="en-US" sz="1400" dirty="0" smtClean="0"/>
              <a:t>Purpose: </a:t>
            </a:r>
          </a:p>
          <a:p>
            <a:pPr marL="0" indent="0">
              <a:buNone/>
            </a:pPr>
            <a:r>
              <a:rPr lang="en-US" sz="1400" dirty="0" smtClean="0"/>
              <a:t>Transition:</a:t>
            </a:r>
            <a:r>
              <a:rPr lang="en-US" sz="1400" baseline="0" dirty="0" smtClean="0"/>
              <a:t> </a:t>
            </a:r>
            <a:endParaRPr lang="en-US" sz="1400" dirty="0" smtClean="0"/>
          </a:p>
          <a:p>
            <a:pPr marL="0" indent="0">
              <a:buNone/>
            </a:pPr>
            <a:r>
              <a:rPr lang="en-US" sz="1400" dirty="0" smtClean="0"/>
              <a:t> </a:t>
            </a:r>
          </a:p>
          <a:p>
            <a:r>
              <a:rPr lang="en-US" sz="1400" dirty="0" smtClean="0">
                <a:latin typeface="+mn-lt"/>
                <a:cs typeface="Arial" pitchFamily="34" charset="0"/>
              </a:rPr>
              <a:t>~50 Minutes; Time for Q&amp;A – 10 minutes; 40 Minutes Content</a:t>
            </a:r>
          </a:p>
          <a:p>
            <a:r>
              <a:rPr lang="en-US" sz="1400" dirty="0" smtClean="0">
                <a:latin typeface="+mn-lt"/>
                <a:cs typeface="Arial" pitchFamily="34" charset="0"/>
              </a:rPr>
              <a:t>~15 Body Slides</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100" dirty="0" smtClean="0"/>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100" dirty="0" smtClean="0"/>
              <a:t>Original Abstract: This session will discuss the challenges of ensuring security and compliance of a converged infrastructure’s virtualization components through the implementation of a formal GRC program based upon the RSA Archer eGRC framework. Focus will be on the architectural best practices of categorizing the discovered components and the use of the automated and manual assessment capabilities of the solution to manage security and compliance.</a:t>
            </a:r>
          </a:p>
          <a:p>
            <a:endParaRPr lang="en-US" sz="1200" dirty="0" smtClean="0">
              <a:latin typeface="+mn-lt"/>
              <a:cs typeface="Arial" pitchFamily="34" charset="0"/>
            </a:endParaRPr>
          </a:p>
          <a:p>
            <a:r>
              <a:rPr lang="en-US" sz="1200" dirty="0" smtClean="0">
                <a:latin typeface="+mn-lt"/>
                <a:cs typeface="Arial" pitchFamily="34" charset="0"/>
              </a:rPr>
              <a:t>Flow</a:t>
            </a:r>
          </a:p>
          <a:p>
            <a:pPr marL="0" indent="0">
              <a:buNone/>
            </a:pPr>
            <a:r>
              <a:rPr lang="en-US" sz="1200" dirty="0" smtClean="0">
                <a:latin typeface="+mn-lt"/>
                <a:cs typeface="Arial" pitchFamily="34" charset="0"/>
              </a:rPr>
              <a:t>Converged Infrastructure</a:t>
            </a:r>
            <a:r>
              <a:rPr lang="en-US" sz="1200" baseline="0" dirty="0" smtClean="0">
                <a:latin typeface="+mn-lt"/>
                <a:cs typeface="Arial" pitchFamily="34" charset="0"/>
              </a:rPr>
              <a:t> – Divergent …</a:t>
            </a:r>
            <a:endParaRPr lang="en-US" sz="1200" dirty="0" smtClean="0">
              <a:latin typeface="+mn-lt"/>
              <a:cs typeface="Arial" pitchFamily="34" charset="0"/>
            </a:endParaRPr>
          </a:p>
          <a:p>
            <a:r>
              <a:rPr lang="en-US" sz="1200" dirty="0" smtClean="0">
                <a:latin typeface="+mn-lt"/>
                <a:cs typeface="Arial" pitchFamily="34" charset="0"/>
              </a:rPr>
              <a:t>Define Challenges: – Outside of controls; SP; Data access; Setup Environment – business driver</a:t>
            </a:r>
          </a:p>
          <a:p>
            <a:r>
              <a:rPr lang="en-US" sz="1200" dirty="0" smtClean="0">
                <a:latin typeface="+mn-lt"/>
                <a:cs typeface="Arial" pitchFamily="34" charset="0"/>
              </a:rPr>
              <a:t>Define Control challenges – too many… coordination across controls – One control meets the objectives of many authorities</a:t>
            </a:r>
          </a:p>
          <a:p>
            <a:r>
              <a:rPr lang="en-US" sz="1200" dirty="0" smtClean="0">
                <a:latin typeface="+mn-lt"/>
                <a:cs typeface="Arial" pitchFamily="34" charset="0"/>
              </a:rPr>
              <a:t>Define: Frameworks and Approaches – COBIT (IT GRC); CSA (Industry); </a:t>
            </a:r>
          </a:p>
          <a:p>
            <a:r>
              <a:rPr lang="en-US" sz="1200" dirty="0" smtClean="0">
                <a:latin typeface="+mn-lt"/>
                <a:cs typeface="Arial" pitchFamily="34" charset="0"/>
              </a:rPr>
              <a:t>Management Solution: Archer – Implementation; Example; Demo</a:t>
            </a:r>
          </a:p>
          <a:p>
            <a:r>
              <a:rPr lang="en-US" sz="1200" dirty="0" smtClean="0">
                <a:latin typeface="+mn-lt"/>
                <a:cs typeface="Arial" pitchFamily="34" charset="0"/>
              </a:rPr>
              <a:t>Canned Demo – See file from Jason</a:t>
            </a:r>
          </a:p>
          <a:p>
            <a:r>
              <a:rPr lang="en-US" sz="1200" dirty="0" smtClean="0">
                <a:latin typeface="+mn-lt"/>
                <a:cs typeface="Arial" pitchFamily="34" charset="0"/>
              </a:rPr>
              <a:t>Wrap-up – Lessons (TGOs):</a:t>
            </a:r>
          </a:p>
          <a:p>
            <a:pPr>
              <a:spcBef>
                <a:spcPct val="0"/>
              </a:spcBef>
            </a:pPr>
            <a:endParaRPr lang="en-US" dirty="0" smtClean="0"/>
          </a:p>
          <a:p>
            <a:pPr>
              <a:spcBef>
                <a:spcPct val="0"/>
              </a:spcBef>
            </a:pPr>
            <a:endParaRPr lang="en-US" dirty="0" smtClean="0"/>
          </a:p>
          <a:p>
            <a:pPr>
              <a:spcBef>
                <a:spcPct val="0"/>
              </a:spcBef>
            </a:pPr>
            <a:endParaRPr lang="en-US" dirty="0" smtClean="0"/>
          </a:p>
          <a:p>
            <a:pPr>
              <a:spcBef>
                <a:spcPct val="0"/>
              </a:spcBef>
            </a:pPr>
            <a:endParaRPr lang="en-US" dirty="0" smtClean="0"/>
          </a:p>
          <a:p>
            <a:pPr>
              <a:spcBef>
                <a:spcPct val="0"/>
              </a:spcBef>
            </a:pPr>
            <a:endParaRPr lang="en-US" dirty="0" smtClean="0"/>
          </a:p>
          <a:p>
            <a:pPr>
              <a:spcBef>
                <a:spcPct val="0"/>
              </a:spcBef>
            </a:pPr>
            <a:endParaRPr lang="en-US" dirty="0" smtClean="0"/>
          </a:p>
          <a:p>
            <a:pPr>
              <a:spcBef>
                <a:spcPct val="0"/>
              </a:spcBef>
            </a:pPr>
            <a:endParaRPr lang="en-US" dirty="0" smtClean="0"/>
          </a:p>
        </p:txBody>
      </p:sp>
      <p:sp>
        <p:nvSpPr>
          <p:cNvPr id="317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119981-2871-4D02-838E-8F9900DE87CA}" type="slidenum">
              <a:rPr lang="en-US"/>
              <a:pPr fontAlgn="base">
                <a:spcBef>
                  <a:spcPct val="0"/>
                </a:spcBef>
                <a:spcAft>
                  <a:spcPct val="0"/>
                </a:spcAft>
              </a:pPr>
              <a:t>4</a:t>
            </a:fld>
            <a:endParaRPr lang="en-US" dirty="0"/>
          </a:p>
        </p:txBody>
      </p:sp>
    </p:spTree>
    <p:extLst>
      <p:ext uri="{BB962C8B-B14F-4D97-AF65-F5344CB8AC3E}">
        <p14:creationId xmlns:p14="http://schemas.microsoft.com/office/powerpoint/2010/main" val="2836771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a:t>
            </a:fld>
            <a:endParaRPr lang="en-US"/>
          </a:p>
        </p:txBody>
      </p:sp>
    </p:spTree>
    <p:extLst>
      <p:ext uri="{BB962C8B-B14F-4D97-AF65-F5344CB8AC3E}">
        <p14:creationId xmlns:p14="http://schemas.microsoft.com/office/powerpoint/2010/main" val="2393248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Purpose: Discuss each of these as iterative cycles, which fits into the objectives for COBIT, ISO, 800-53(A),</a:t>
            </a:r>
            <a:r>
              <a:rPr lang="en-US" baseline="0" dirty="0" smtClean="0"/>
              <a:t> ITIL, and nearly every (mature) standard related to security and operational processes. They are NOT checklists. They are cycles. That means there is a feedback control driven by a measurement and compensating mechanism. </a:t>
            </a:r>
            <a:endParaRPr lang="en-US" dirty="0"/>
          </a:p>
        </p:txBody>
      </p:sp>
      <p:sp>
        <p:nvSpPr>
          <p:cNvPr id="4" name="Slide Number Placeholder 3"/>
          <p:cNvSpPr>
            <a:spLocks noGrp="1"/>
          </p:cNvSpPr>
          <p:nvPr>
            <p:ph type="sldNum" sz="quarter" idx="10"/>
          </p:nvPr>
        </p:nvSpPr>
        <p:spPr/>
        <p:txBody>
          <a:bodyPr/>
          <a:lstStyle/>
          <a:p>
            <a:pPr>
              <a:defRPr/>
            </a:pPr>
            <a:fld id="{8F8E9015-8266-41BE-A7FA-A132D64E1845}" type="slidenum">
              <a:rPr lang="en-US" smtClean="0"/>
              <a:pPr>
                <a:defRPr/>
              </a:pPr>
              <a:t>6</a:t>
            </a:fld>
            <a:endParaRPr lang="en-US" dirty="0"/>
          </a:p>
        </p:txBody>
      </p:sp>
    </p:spTree>
    <p:extLst>
      <p:ext uri="{BB962C8B-B14F-4D97-AF65-F5344CB8AC3E}">
        <p14:creationId xmlns:p14="http://schemas.microsoft.com/office/powerpoint/2010/main" val="381680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 </a:t>
            </a:r>
          </a:p>
          <a:p>
            <a:r>
              <a:rPr lang="en-US" dirty="0" smtClean="0"/>
              <a:t>Security in 3D – Lets move from</a:t>
            </a:r>
            <a:r>
              <a:rPr lang="en-US" baseline="0" dirty="0" smtClean="0"/>
              <a:t> the traditional 1D checklist or 2D model to realizing there is more to the story. There is greater context to be had in the infrastructure to understand *why* something is happening. Six Sigma teaches you to ask the 5 Whys. How would you like to pivot into your questions and answers in a 3D fashion? This is coming. We’ll discuss this later. </a:t>
            </a:r>
          </a:p>
          <a:p>
            <a:endParaRPr lang="en-US" baseline="0" dirty="0" smtClean="0"/>
          </a:p>
          <a:p>
            <a:r>
              <a:rPr lang="en-US" baseline="0" dirty="0" smtClean="0"/>
              <a:t>First, let’s talk about this infrastructure – this architecture – designed to deliver a service. Fundamental processes exist that must be completed to begin operations. Let’s review these. Let’s also review the additional processes and questions that need to be understood prior to an *event*.  </a:t>
            </a:r>
          </a:p>
          <a:p>
            <a:endParaRPr lang="en-US" baseline="0" dirty="0" smtClean="0"/>
          </a:p>
          <a:p>
            <a:r>
              <a:rPr lang="en-US" baseline="0" dirty="0" smtClean="0"/>
              <a:t>… discuss architecture…. Dig into operational processes of the PCVMR Cycle.</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dirty="0" smtClean="0">
                <a:solidFill>
                  <a:srgbClr val="303030"/>
                </a:solidFill>
                <a:effectLst>
                  <a:outerShdw blurRad="50800" dist="38100" dir="2700000" algn="tl" rotWithShape="0">
                    <a:srgbClr val="000000">
                      <a:alpha val="43000"/>
                    </a:srgbClr>
                  </a:outerShdw>
                </a:effectLst>
                <a:latin typeface="MetaNormalLF-Roman"/>
              </a:rPr>
              <a:t>Trust = Visibility + Control = Monitoring + Response</a:t>
            </a:r>
          </a:p>
          <a:p>
            <a:r>
              <a:rPr lang="en-US" dirty="0" smtClean="0"/>
              <a:t>Visibility comes from</a:t>
            </a:r>
            <a:r>
              <a:rPr lang="en-US" baseline="0" dirty="0" smtClean="0"/>
              <a:t> your processes and effective monitoring. </a:t>
            </a:r>
          </a:p>
          <a:p>
            <a:r>
              <a:rPr lang="en-US" baseline="0" dirty="0" smtClean="0"/>
              <a:t>Your ability to react to analysis drives control. </a:t>
            </a:r>
            <a:endParaRPr lang="en-US" dirty="0"/>
          </a:p>
        </p:txBody>
      </p:sp>
      <p:sp>
        <p:nvSpPr>
          <p:cNvPr id="4" name="Slide Number Placeholder 3"/>
          <p:cNvSpPr>
            <a:spLocks noGrp="1"/>
          </p:cNvSpPr>
          <p:nvPr>
            <p:ph type="sldNum" sz="quarter" idx="10"/>
          </p:nvPr>
        </p:nvSpPr>
        <p:spPr/>
        <p:txBody>
          <a:bodyPr/>
          <a:lstStyle/>
          <a:p>
            <a:pPr>
              <a:defRPr/>
            </a:pPr>
            <a:fld id="{8F8E9015-8266-41BE-A7FA-A132D64E1845}" type="slidenum">
              <a:rPr lang="en-US" smtClean="0"/>
              <a:pPr>
                <a:defRPr/>
              </a:pPr>
              <a:t>7</a:t>
            </a:fld>
            <a:endParaRPr lang="en-US" dirty="0"/>
          </a:p>
        </p:txBody>
      </p:sp>
    </p:spTree>
    <p:extLst>
      <p:ext uri="{BB962C8B-B14F-4D97-AF65-F5344CB8AC3E}">
        <p14:creationId xmlns:p14="http://schemas.microsoft.com/office/powerpoint/2010/main" val="4151521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F8E9015-8266-41BE-A7FA-A132D64E1845}" type="slidenum">
              <a:rPr lang="en-US" smtClean="0"/>
              <a:pPr>
                <a:defRPr/>
              </a:pPr>
              <a:t>8</a:t>
            </a:fld>
            <a:endParaRPr lang="en-US" dirty="0"/>
          </a:p>
        </p:txBody>
      </p:sp>
    </p:spTree>
    <p:extLst>
      <p:ext uri="{BB962C8B-B14F-4D97-AF65-F5344CB8AC3E}">
        <p14:creationId xmlns:p14="http://schemas.microsoft.com/office/powerpoint/2010/main" val="230169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F8E9015-8266-41BE-A7FA-A132D64E1845}" type="slidenum">
              <a:rPr lang="en-US" smtClean="0"/>
              <a:pPr>
                <a:defRPr/>
              </a:pPr>
              <a:t>9</a:t>
            </a:fld>
            <a:endParaRPr lang="en-US" dirty="0"/>
          </a:p>
        </p:txBody>
      </p:sp>
    </p:spTree>
    <p:extLst>
      <p:ext uri="{BB962C8B-B14F-4D97-AF65-F5344CB8AC3E}">
        <p14:creationId xmlns:p14="http://schemas.microsoft.com/office/powerpoint/2010/main" val="3718746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90600" y="990600"/>
            <a:ext cx="7924800" cy="5715000"/>
          </a:xfrm>
        </p:spPr>
        <p:txBody>
          <a:bodyPr/>
          <a:lstStyle/>
          <a:p>
            <a:pPr lvl="0"/>
            <a:endParaRPr lang="en-US" noProof="0" smtClean="0"/>
          </a:p>
        </p:txBody>
      </p:sp>
    </p:spTree>
    <p:extLst>
      <p:ext uri="{BB962C8B-B14F-4D97-AF65-F5344CB8AC3E}">
        <p14:creationId xmlns:p14="http://schemas.microsoft.com/office/powerpoint/2010/main" val="369308493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685" r:id="rId13"/>
    <p:sldLayoutId id="2147483686" r:id="rId14"/>
    <p:sldLayoutId id="2147483687" r:id="rId15"/>
    <p:sldLayoutId id="2147483688" r:id="rId16"/>
    <p:sldLayoutId id="2147483689" r:id="rId17"/>
    <p:sldLayoutId id="2147483700" r:id="rId18"/>
    <p:sldLayoutId id="2147483701" r:id="rId19"/>
    <p:sldLayoutId id="2147483702" r:id="rId20"/>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upload.wikimedia.org/wikipedia/commons/2/21/NR-1_986.jp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Session </a:t>
            </a:r>
            <a:r>
              <a:rPr lang="en-US" dirty="0" smtClean="0"/>
              <a:t>01 </a:t>
            </a:r>
            <a:r>
              <a:rPr lang="en-US" dirty="0"/>
              <a:t>– </a:t>
            </a:r>
            <a:r>
              <a:rPr lang="en-US" dirty="0" smtClean="0"/>
              <a:t>Course Overview</a:t>
            </a:r>
            <a:endParaRPr lang="en-US" dirty="0"/>
          </a:p>
        </p:txBody>
      </p:sp>
      <p:sp>
        <p:nvSpPr>
          <p:cNvPr id="7" name="Subtitle 6"/>
          <p:cNvSpPr>
            <a:spLocks noGrp="1"/>
          </p:cNvSpPr>
          <p:nvPr>
            <p:ph type="subTitle" idx="1"/>
          </p:nvPr>
        </p:nvSpPr>
        <p:spPr/>
        <p:txBody>
          <a:bodyPr/>
          <a:lstStyle/>
          <a:p>
            <a:r>
              <a:rPr lang="en-US" dirty="0" smtClean="0"/>
              <a:t>MIS 6311-501 Cyber Security Fundamentals</a:t>
            </a:r>
          </a:p>
          <a:p>
            <a:r>
              <a:rPr lang="en-US" dirty="0"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8743" y="1324459"/>
            <a:ext cx="1139825"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69175" y="2097424"/>
            <a:ext cx="221272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81"/>
          <p:cNvGrpSpPr/>
          <p:nvPr/>
        </p:nvGrpSpPr>
        <p:grpSpPr>
          <a:xfrm>
            <a:off x="1396126" y="1284572"/>
            <a:ext cx="2527801" cy="4917308"/>
            <a:chOff x="1396126" y="1175988"/>
            <a:chExt cx="2527801" cy="4917308"/>
          </a:xfrm>
        </p:grpSpPr>
        <p:sp>
          <p:nvSpPr>
            <p:cNvPr id="9" name="Rounded Rectangle 8"/>
            <p:cNvSpPr/>
            <p:nvPr/>
          </p:nvSpPr>
          <p:spPr>
            <a:xfrm>
              <a:off x="1612698" y="1175988"/>
              <a:ext cx="2167214" cy="4917308"/>
            </a:xfrm>
            <a:prstGeom prst="roundRect">
              <a:avLst>
                <a:gd name="adj" fmla="val 10104"/>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15" name="Rounded Rectangle 14"/>
            <p:cNvSpPr/>
            <p:nvPr/>
          </p:nvSpPr>
          <p:spPr>
            <a:xfrm>
              <a:off x="1698654" y="1295418"/>
              <a:ext cx="2009250" cy="4725870"/>
            </a:xfrm>
            <a:prstGeom prst="roundRect">
              <a:avLst>
                <a:gd name="adj" fmla="val 10104"/>
              </a:avLst>
            </a:prstGeom>
            <a:gradFill flip="none" rotWithShape="1">
              <a:gsLst>
                <a:gs pos="49300">
                  <a:schemeClr val="bg1">
                    <a:alpha val="27000"/>
                  </a:schemeClr>
                </a:gs>
                <a:gs pos="0">
                  <a:schemeClr val="bg1"/>
                </a:gs>
                <a:gs pos="83675">
                  <a:srgbClr val="FFFFFF">
                    <a:alpha val="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tx2">
                      <a:lumMod val="50000"/>
                    </a:schemeClr>
                  </a:solidFill>
                  <a:latin typeface="Trebuchet MS" pitchFamily="34" charset="0"/>
                </a:rPr>
                <a:t>VALIDATED SYSTEM</a:t>
              </a:r>
              <a:endParaRPr lang="en-US" b="1" dirty="0">
                <a:solidFill>
                  <a:schemeClr val="tx2">
                    <a:lumMod val="50000"/>
                  </a:schemeClr>
                </a:solidFill>
                <a:latin typeface="Trebuchet MS" pitchFamily="34" charset="0"/>
              </a:endParaRPr>
            </a:p>
          </p:txBody>
        </p:sp>
        <p:pic>
          <p:nvPicPr>
            <p:cNvPr id="10" name="Picture 19" descr="ICON_Cloud_Q408_Comm.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96126" y="2018231"/>
              <a:ext cx="2527801" cy="1911567"/>
            </a:xfrm>
            <a:prstGeom prst="rect">
              <a:avLst/>
            </a:prstGeom>
            <a:noFill/>
            <a:ln w="9525">
              <a:noFill/>
              <a:miter lim="800000"/>
              <a:headEnd/>
              <a:tailEnd/>
            </a:ln>
          </p:spPr>
        </p:pic>
        <p:pic>
          <p:nvPicPr>
            <p:cNvPr id="11" name="Picture 21" descr="ICON_StorageArray_Q408_Comm.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92237" y="3810992"/>
              <a:ext cx="1600200" cy="1346200"/>
            </a:xfrm>
            <a:prstGeom prst="rect">
              <a:avLst/>
            </a:prstGeom>
            <a:noFill/>
            <a:ln w="9525">
              <a:noFill/>
              <a:miter lim="800000"/>
              <a:headEnd/>
              <a:tailEnd/>
            </a:ln>
          </p:spPr>
        </p:pic>
        <p:pic>
          <p:nvPicPr>
            <p:cNvPr id="12" name="Picture 21" descr="ICON_StorageArray_Q408_Comm.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96205" y="3404592"/>
              <a:ext cx="1600200" cy="1346200"/>
            </a:xfrm>
            <a:prstGeom prst="rect">
              <a:avLst/>
            </a:prstGeom>
            <a:noFill/>
            <a:ln w="9525">
              <a:noFill/>
              <a:miter lim="800000"/>
              <a:headEnd/>
              <a:tailEnd/>
            </a:ln>
          </p:spPr>
        </p:pic>
        <p:pic>
          <p:nvPicPr>
            <p:cNvPr id="13" name="Picture 22" descr="ICON_BladeServer_Q408_Comm.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96205" y="2930531"/>
              <a:ext cx="1524000" cy="1409700"/>
            </a:xfrm>
            <a:prstGeom prst="rect">
              <a:avLst/>
            </a:prstGeom>
            <a:noFill/>
            <a:ln w="9525">
              <a:noFill/>
              <a:miter lim="800000"/>
              <a:headEnd/>
              <a:tailEnd/>
            </a:ln>
          </p:spPr>
        </p:pic>
        <p:pic>
          <p:nvPicPr>
            <p:cNvPr id="14"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85900" y="2463204"/>
              <a:ext cx="1506537"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2169767" y="1214482"/>
              <a:ext cx="1138801" cy="110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itle 1"/>
          <p:cNvSpPr>
            <a:spLocks noGrp="1"/>
          </p:cNvSpPr>
          <p:nvPr>
            <p:ph type="title"/>
          </p:nvPr>
        </p:nvSpPr>
        <p:spPr/>
        <p:txBody>
          <a:bodyPr>
            <a:normAutofit fontScale="90000"/>
          </a:bodyPr>
          <a:lstStyle/>
          <a:p>
            <a:r>
              <a:rPr lang="en-US" sz="3200" dirty="0"/>
              <a:t>Workflow </a:t>
            </a:r>
            <a:r>
              <a:rPr lang="en-US" sz="3200" dirty="0" smtClean="0"/>
              <a:t>for Analyzing Security Context:</a:t>
            </a:r>
            <a:r>
              <a:rPr lang="en-US" dirty="0" smtClean="0"/>
              <a:t/>
            </a:r>
            <a:br>
              <a:rPr lang="en-US" dirty="0" smtClean="0"/>
            </a:br>
            <a:r>
              <a:rPr lang="en-US" sz="2000" b="0" dirty="0"/>
              <a:t>Environment </a:t>
            </a:r>
            <a:r>
              <a:rPr lang="en-US" sz="2000" b="0" dirty="0" smtClean="0"/>
              <a:t>Assurance: Building </a:t>
            </a:r>
            <a:r>
              <a:rPr lang="en-US" sz="2000" b="0" dirty="0"/>
              <a:t>Sophistication into </a:t>
            </a:r>
            <a:r>
              <a:rPr lang="en-US" sz="2000" b="0" dirty="0" smtClean="0"/>
              <a:t>Analysis</a:t>
            </a:r>
            <a:endParaRPr lang="en-US" dirty="0"/>
          </a:p>
        </p:txBody>
      </p:sp>
      <p:sp>
        <p:nvSpPr>
          <p:cNvPr id="3" name="Slide Number Placeholder 2"/>
          <p:cNvSpPr>
            <a:spLocks noGrp="1"/>
          </p:cNvSpPr>
          <p:nvPr>
            <p:ph type="sldNum" sz="quarter" idx="10"/>
          </p:nvPr>
        </p:nvSpPr>
        <p:spPr/>
        <p:txBody>
          <a:bodyPr/>
          <a:lstStyle/>
          <a:p>
            <a:pPr>
              <a:defRPr/>
            </a:pPr>
            <a:fld id="{0A29FD8E-96A8-4A7C-BD40-BB9958474BAA}" type="slidenum">
              <a:rPr lang="en-US" smtClean="0"/>
              <a:pPr>
                <a:defRPr/>
              </a:pPr>
              <a:t>10</a:t>
            </a:fld>
            <a:endParaRPr lang="en-US" dirty="0"/>
          </a:p>
        </p:txBody>
      </p:sp>
      <p:sp>
        <p:nvSpPr>
          <p:cNvPr id="16" name="Rounded Rectangle 15"/>
          <p:cNvSpPr/>
          <p:nvPr/>
        </p:nvSpPr>
        <p:spPr>
          <a:xfrm>
            <a:off x="121711" y="4299980"/>
            <a:ext cx="1608069"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Data</a:t>
            </a:r>
            <a:endParaRPr lang="en-US" dirty="0"/>
          </a:p>
        </p:txBody>
      </p:sp>
      <p:sp>
        <p:nvSpPr>
          <p:cNvPr id="17" name="Rounded Rectangle 16"/>
          <p:cNvSpPr/>
          <p:nvPr/>
        </p:nvSpPr>
        <p:spPr>
          <a:xfrm>
            <a:off x="121711" y="3449726"/>
            <a:ext cx="1608069"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Infrastructure</a:t>
            </a:r>
            <a:endParaRPr lang="en-US" dirty="0"/>
          </a:p>
        </p:txBody>
      </p:sp>
      <p:sp>
        <p:nvSpPr>
          <p:cNvPr id="18" name="Rounded Rectangle 17"/>
          <p:cNvSpPr/>
          <p:nvPr/>
        </p:nvSpPr>
        <p:spPr>
          <a:xfrm>
            <a:off x="121711" y="2599473"/>
            <a:ext cx="1608069"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Services</a:t>
            </a:r>
            <a:endParaRPr lang="en-US" dirty="0"/>
          </a:p>
        </p:txBody>
      </p:sp>
      <p:sp>
        <p:nvSpPr>
          <p:cNvPr id="27" name="Rounded Rectangle 26"/>
          <p:cNvSpPr/>
          <p:nvPr/>
        </p:nvSpPr>
        <p:spPr>
          <a:xfrm>
            <a:off x="121711" y="1749220"/>
            <a:ext cx="1608069"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Users</a:t>
            </a:r>
            <a:endParaRPr lang="en-US" dirty="0"/>
          </a:p>
        </p:txBody>
      </p:sp>
      <p:cxnSp>
        <p:nvCxnSpPr>
          <p:cNvPr id="26" name="Straight Arrow Connector 25"/>
          <p:cNvCxnSpPr>
            <a:stCxn id="27" idx="2"/>
            <a:endCxn id="18" idx="0"/>
          </p:cNvCxnSpPr>
          <p:nvPr/>
        </p:nvCxnSpPr>
        <p:spPr>
          <a:xfrm>
            <a:off x="925746" y="2181268"/>
            <a:ext cx="0" cy="418205"/>
          </a:xfrm>
          <a:prstGeom prst="straightConnector1">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a:ln w="50800">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p:cNvCxnSpPr>
            <a:stCxn id="18" idx="2"/>
            <a:endCxn id="17" idx="0"/>
          </p:cNvCxnSpPr>
          <p:nvPr/>
        </p:nvCxnSpPr>
        <p:spPr>
          <a:xfrm>
            <a:off x="925746" y="3031521"/>
            <a:ext cx="0" cy="418205"/>
          </a:xfrm>
          <a:prstGeom prst="straightConnector1">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a:ln w="50800">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Arrow Connector 33"/>
          <p:cNvCxnSpPr>
            <a:stCxn id="17" idx="2"/>
            <a:endCxn id="16" idx="0"/>
          </p:cNvCxnSpPr>
          <p:nvPr/>
        </p:nvCxnSpPr>
        <p:spPr>
          <a:xfrm>
            <a:off x="925746" y="3881774"/>
            <a:ext cx="0" cy="418206"/>
          </a:xfrm>
          <a:prstGeom prst="straightConnector1">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a:ln w="50800">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cxnSp>
      <p:grpSp>
        <p:nvGrpSpPr>
          <p:cNvPr id="4" name="Group 3"/>
          <p:cNvGrpSpPr/>
          <p:nvPr/>
        </p:nvGrpSpPr>
        <p:grpSpPr>
          <a:xfrm>
            <a:off x="3635136" y="1284572"/>
            <a:ext cx="2737064" cy="4917308"/>
            <a:chOff x="3635136" y="1175988"/>
            <a:chExt cx="2737064" cy="4917308"/>
          </a:xfrm>
        </p:grpSpPr>
        <p:grpSp>
          <p:nvGrpSpPr>
            <p:cNvPr id="79" name="Group 78"/>
            <p:cNvGrpSpPr/>
            <p:nvPr/>
          </p:nvGrpSpPr>
          <p:grpSpPr>
            <a:xfrm>
              <a:off x="3995936" y="1175988"/>
              <a:ext cx="2376264" cy="4917308"/>
              <a:chOff x="3995936" y="1175988"/>
              <a:chExt cx="2376264" cy="4917308"/>
            </a:xfrm>
          </p:grpSpPr>
          <p:sp>
            <p:nvSpPr>
              <p:cNvPr id="37" name="Rounded Rectangle 36"/>
              <p:cNvSpPr/>
              <p:nvPr/>
            </p:nvSpPr>
            <p:spPr>
              <a:xfrm>
                <a:off x="3995936" y="1175988"/>
                <a:ext cx="2376264" cy="4917308"/>
              </a:xfrm>
              <a:prstGeom prst="roundRect">
                <a:avLst>
                  <a:gd name="adj" fmla="val 10104"/>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8" name="Rounded Rectangle 37"/>
              <p:cNvSpPr/>
              <p:nvPr/>
            </p:nvSpPr>
            <p:spPr>
              <a:xfrm>
                <a:off x="4067944" y="1295418"/>
                <a:ext cx="2232248" cy="4725870"/>
              </a:xfrm>
              <a:prstGeom prst="roundRect">
                <a:avLst>
                  <a:gd name="adj" fmla="val 10104"/>
                </a:avLst>
              </a:prstGeom>
              <a:gradFill flip="none" rotWithShape="1">
                <a:gsLst>
                  <a:gs pos="49300">
                    <a:schemeClr val="bg1">
                      <a:alpha val="27000"/>
                    </a:schemeClr>
                  </a:gs>
                  <a:gs pos="0">
                    <a:schemeClr val="bg1"/>
                  </a:gs>
                  <a:gs pos="83675">
                    <a:srgbClr val="FFFFFF">
                      <a:alpha val="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tx2">
                        <a:lumMod val="50000"/>
                      </a:schemeClr>
                    </a:solidFill>
                    <a:latin typeface="Trebuchet MS" pitchFamily="34" charset="0"/>
                  </a:rPr>
                  <a:t>CONTINUOUS MONITORING</a:t>
                </a:r>
                <a:endParaRPr lang="en-US" b="1" dirty="0">
                  <a:solidFill>
                    <a:schemeClr val="tx2">
                      <a:lumMod val="50000"/>
                    </a:schemeClr>
                  </a:solidFill>
                  <a:latin typeface="Trebuchet MS" pitchFamily="34" charset="0"/>
                </a:endParaRPr>
              </a:p>
            </p:txBody>
          </p:sp>
          <p:sp>
            <p:nvSpPr>
              <p:cNvPr id="40" name="Rounded Rectangle 39"/>
              <p:cNvSpPr/>
              <p:nvPr/>
            </p:nvSpPr>
            <p:spPr>
              <a:xfrm>
                <a:off x="4139193" y="1329433"/>
                <a:ext cx="2086717"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Build </a:t>
                </a:r>
                <a:r>
                  <a:rPr lang="en-US" dirty="0"/>
                  <a:t>Context</a:t>
                </a:r>
              </a:p>
            </p:txBody>
          </p:sp>
          <p:sp>
            <p:nvSpPr>
              <p:cNvPr id="43" name="Rounded Rectangle 42"/>
              <p:cNvSpPr/>
              <p:nvPr/>
            </p:nvSpPr>
            <p:spPr>
              <a:xfrm>
                <a:off x="4139193" y="1745437"/>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Provisioned Assets</a:t>
                </a:r>
                <a:endParaRPr lang="en-US" dirty="0"/>
              </a:p>
            </p:txBody>
          </p:sp>
          <p:sp>
            <p:nvSpPr>
              <p:cNvPr id="47" name="Rounded Rectangle 46"/>
              <p:cNvSpPr/>
              <p:nvPr/>
            </p:nvSpPr>
            <p:spPr>
              <a:xfrm>
                <a:off x="4139193" y="2161441"/>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Configuration</a:t>
                </a:r>
                <a:endParaRPr lang="en-US" dirty="0"/>
              </a:p>
            </p:txBody>
          </p:sp>
          <p:sp>
            <p:nvSpPr>
              <p:cNvPr id="48" name="Rounded Rectangle 47"/>
              <p:cNvSpPr/>
              <p:nvPr/>
            </p:nvSpPr>
            <p:spPr>
              <a:xfrm>
                <a:off x="4139193" y="2577445"/>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Identity Access</a:t>
                </a:r>
                <a:endParaRPr lang="en-US" dirty="0"/>
              </a:p>
            </p:txBody>
          </p:sp>
          <p:sp>
            <p:nvSpPr>
              <p:cNvPr id="49" name="Rounded Rectangle 48"/>
              <p:cNvSpPr/>
              <p:nvPr/>
            </p:nvSpPr>
            <p:spPr>
              <a:xfrm>
                <a:off x="4139193" y="3409453"/>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Data </a:t>
                </a:r>
                <a:r>
                  <a:rPr lang="en-US" dirty="0"/>
                  <a:t>Violations</a:t>
                </a:r>
              </a:p>
            </p:txBody>
          </p:sp>
          <p:sp>
            <p:nvSpPr>
              <p:cNvPr id="50" name="Rounded Rectangle 49"/>
              <p:cNvSpPr/>
              <p:nvPr/>
            </p:nvSpPr>
            <p:spPr>
              <a:xfrm>
                <a:off x="4139193" y="3825457"/>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a:t>
                </a:r>
                <a:r>
                  <a:rPr lang="en-US" dirty="0" smtClean="0"/>
                  <a:t>Locations</a:t>
                </a:r>
                <a:endParaRPr lang="en-US" dirty="0"/>
              </a:p>
            </p:txBody>
          </p:sp>
          <p:sp>
            <p:nvSpPr>
              <p:cNvPr id="51" name="Rounded Rectangle 50"/>
              <p:cNvSpPr/>
              <p:nvPr/>
            </p:nvSpPr>
            <p:spPr>
              <a:xfrm>
                <a:off x="4139193" y="4241461"/>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Advanced Threats</a:t>
                </a:r>
              </a:p>
            </p:txBody>
          </p:sp>
          <p:sp>
            <p:nvSpPr>
              <p:cNvPr id="52" name="Rounded Rectangle 51"/>
              <p:cNvSpPr/>
              <p:nvPr/>
            </p:nvSpPr>
            <p:spPr>
              <a:xfrm>
                <a:off x="4139193" y="4657464"/>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Vulnerabilities</a:t>
                </a:r>
                <a:endParaRPr lang="en-US" dirty="0"/>
              </a:p>
            </p:txBody>
          </p:sp>
          <p:sp>
            <p:nvSpPr>
              <p:cNvPr id="53" name="Rounded Rectangle 52"/>
              <p:cNvSpPr/>
              <p:nvPr/>
            </p:nvSpPr>
            <p:spPr>
              <a:xfrm>
                <a:off x="4139193" y="2993449"/>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Object Access</a:t>
                </a:r>
                <a:endParaRPr lang="en-US" dirty="0"/>
              </a:p>
            </p:txBody>
          </p:sp>
        </p:grpSp>
        <p:sp>
          <p:nvSpPr>
            <p:cNvPr id="58" name="Right Arrow 57"/>
            <p:cNvSpPr/>
            <p:nvPr/>
          </p:nvSpPr>
          <p:spPr>
            <a:xfrm>
              <a:off x="3635895" y="5373216"/>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59" name="Right Arrow 58"/>
            <p:cNvSpPr/>
            <p:nvPr/>
          </p:nvSpPr>
          <p:spPr>
            <a:xfrm>
              <a:off x="3635136" y="1196640"/>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grpSp>
      <p:grpSp>
        <p:nvGrpSpPr>
          <p:cNvPr id="6" name="Group 5"/>
          <p:cNvGrpSpPr/>
          <p:nvPr/>
        </p:nvGrpSpPr>
        <p:grpSpPr>
          <a:xfrm>
            <a:off x="6225466" y="1284572"/>
            <a:ext cx="2737505" cy="4917308"/>
            <a:chOff x="6225466" y="1175988"/>
            <a:chExt cx="2737505" cy="4917308"/>
          </a:xfrm>
        </p:grpSpPr>
        <p:grpSp>
          <p:nvGrpSpPr>
            <p:cNvPr id="5" name="Group 4"/>
            <p:cNvGrpSpPr/>
            <p:nvPr/>
          </p:nvGrpSpPr>
          <p:grpSpPr>
            <a:xfrm>
              <a:off x="6586707" y="1175988"/>
              <a:ext cx="2376264" cy="4917308"/>
              <a:chOff x="6586707" y="1175988"/>
              <a:chExt cx="2376264" cy="4917308"/>
            </a:xfrm>
          </p:grpSpPr>
          <p:sp>
            <p:nvSpPr>
              <p:cNvPr id="60" name="Rounded Rectangle 59"/>
              <p:cNvSpPr/>
              <p:nvPr/>
            </p:nvSpPr>
            <p:spPr>
              <a:xfrm>
                <a:off x="6586707" y="1175988"/>
                <a:ext cx="2376264" cy="4917308"/>
              </a:xfrm>
              <a:prstGeom prst="roundRect">
                <a:avLst>
                  <a:gd name="adj" fmla="val 10104"/>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61" name="Rounded Rectangle 60"/>
              <p:cNvSpPr/>
              <p:nvPr/>
            </p:nvSpPr>
            <p:spPr>
              <a:xfrm>
                <a:off x="6658715" y="1295418"/>
                <a:ext cx="2232248" cy="4725870"/>
              </a:xfrm>
              <a:prstGeom prst="roundRect">
                <a:avLst>
                  <a:gd name="adj" fmla="val 10104"/>
                </a:avLst>
              </a:prstGeom>
              <a:gradFill flip="none" rotWithShape="1">
                <a:gsLst>
                  <a:gs pos="49300">
                    <a:schemeClr val="bg1">
                      <a:alpha val="27000"/>
                    </a:schemeClr>
                  </a:gs>
                  <a:gs pos="0">
                    <a:schemeClr val="bg1"/>
                  </a:gs>
                  <a:gs pos="83675">
                    <a:srgbClr val="FFFFFF">
                      <a:alpha val="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tx2">
                        <a:lumMod val="50000"/>
                      </a:schemeClr>
                    </a:solidFill>
                    <a:latin typeface="Trebuchet MS" pitchFamily="34" charset="0"/>
                  </a:rPr>
                  <a:t>RAPID </a:t>
                </a:r>
              </a:p>
              <a:p>
                <a:pPr algn="ctr"/>
                <a:r>
                  <a:rPr lang="en-US" b="1" dirty="0" smtClean="0">
                    <a:solidFill>
                      <a:schemeClr val="tx2">
                        <a:lumMod val="50000"/>
                      </a:schemeClr>
                    </a:solidFill>
                    <a:latin typeface="Trebuchet MS" pitchFamily="34" charset="0"/>
                  </a:rPr>
                  <a:t>RESPONSE </a:t>
                </a:r>
                <a:endParaRPr lang="en-US" b="1" dirty="0">
                  <a:solidFill>
                    <a:schemeClr val="tx2">
                      <a:lumMod val="50000"/>
                    </a:schemeClr>
                  </a:solidFill>
                  <a:latin typeface="Trebuchet MS" pitchFamily="34" charset="0"/>
                </a:endParaRPr>
              </a:p>
            </p:txBody>
          </p:sp>
          <p:sp>
            <p:nvSpPr>
              <p:cNvPr id="62" name="Rounded Rectangle 61"/>
              <p:cNvSpPr/>
              <p:nvPr/>
            </p:nvSpPr>
            <p:spPr>
              <a:xfrm>
                <a:off x="6729964" y="1329433"/>
                <a:ext cx="2086717"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Analyze Context</a:t>
                </a:r>
                <a:endParaRPr lang="en-US" dirty="0"/>
              </a:p>
            </p:txBody>
          </p:sp>
          <p:sp>
            <p:nvSpPr>
              <p:cNvPr id="63" name="Rounded Rectangle 62"/>
              <p:cNvSpPr/>
              <p:nvPr/>
            </p:nvSpPr>
            <p:spPr>
              <a:xfrm>
                <a:off x="6729964" y="1745437"/>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Systems</a:t>
                </a:r>
                <a:endParaRPr lang="en-US" dirty="0"/>
              </a:p>
            </p:txBody>
          </p:sp>
          <p:sp>
            <p:nvSpPr>
              <p:cNvPr id="64" name="Rounded Rectangle 63"/>
              <p:cNvSpPr/>
              <p:nvPr/>
            </p:nvSpPr>
            <p:spPr>
              <a:xfrm>
                <a:off x="6729964" y="2161441"/>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Communications</a:t>
                </a:r>
                <a:endParaRPr lang="en-US" dirty="0"/>
              </a:p>
            </p:txBody>
          </p:sp>
          <p:sp>
            <p:nvSpPr>
              <p:cNvPr id="65" name="Rounded Rectangle 64"/>
              <p:cNvSpPr/>
              <p:nvPr/>
            </p:nvSpPr>
            <p:spPr>
              <a:xfrm>
                <a:off x="6729964" y="2577445"/>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Third Parties</a:t>
                </a:r>
                <a:endParaRPr lang="en-US" dirty="0"/>
              </a:p>
            </p:txBody>
          </p:sp>
          <p:sp>
            <p:nvSpPr>
              <p:cNvPr id="66" name="Rounded Rectangle 65"/>
              <p:cNvSpPr/>
              <p:nvPr/>
            </p:nvSpPr>
            <p:spPr>
              <a:xfrm>
                <a:off x="6732240" y="4657465"/>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GRC Tools</a:t>
                </a:r>
                <a:endParaRPr lang="en-US" dirty="0"/>
              </a:p>
            </p:txBody>
          </p:sp>
          <p:sp>
            <p:nvSpPr>
              <p:cNvPr id="68" name="Rounded Rectangle 67"/>
              <p:cNvSpPr/>
              <p:nvPr/>
            </p:nvSpPr>
            <p:spPr>
              <a:xfrm>
                <a:off x="6729964" y="3373037"/>
                <a:ext cx="2086717"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Actionable Events</a:t>
                </a:r>
                <a:endParaRPr lang="en-US" dirty="0"/>
              </a:p>
            </p:txBody>
          </p:sp>
          <p:sp>
            <p:nvSpPr>
              <p:cNvPr id="70" name="Rounded Rectangle 69"/>
              <p:cNvSpPr/>
              <p:nvPr/>
            </p:nvSpPr>
            <p:spPr>
              <a:xfrm>
                <a:off x="6732240" y="4241461"/>
                <a:ext cx="2086717"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Manage Workflow</a:t>
                </a:r>
                <a:endParaRPr lang="en-US" dirty="0"/>
              </a:p>
            </p:txBody>
          </p:sp>
          <p:sp>
            <p:nvSpPr>
              <p:cNvPr id="81" name="Right Arrow 80"/>
              <p:cNvSpPr/>
              <p:nvPr/>
            </p:nvSpPr>
            <p:spPr>
              <a:xfrm rot="5400000">
                <a:off x="7521673" y="2827925"/>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55" name="Right Arrow 54"/>
              <p:cNvSpPr/>
              <p:nvPr/>
            </p:nvSpPr>
            <p:spPr>
              <a:xfrm rot="5400000">
                <a:off x="7500712" y="3673113"/>
                <a:ext cx="549772"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grpSp>
        <p:sp>
          <p:nvSpPr>
            <p:cNvPr id="72" name="Right Arrow 71"/>
            <p:cNvSpPr/>
            <p:nvPr/>
          </p:nvSpPr>
          <p:spPr>
            <a:xfrm>
              <a:off x="6225466" y="1200359"/>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71" name="Right Arrow 70"/>
            <p:cNvSpPr/>
            <p:nvPr/>
          </p:nvSpPr>
          <p:spPr>
            <a:xfrm>
              <a:off x="6225466" y="5373216"/>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grpSp>
      <p:cxnSp>
        <p:nvCxnSpPr>
          <p:cNvPr id="8" name="Straight Connector 7"/>
          <p:cNvCxnSpPr/>
          <p:nvPr/>
        </p:nvCxnSpPr>
        <p:spPr>
          <a:xfrm>
            <a:off x="1612698" y="5361534"/>
            <a:ext cx="735027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63160" y="6129871"/>
            <a:ext cx="7713101" cy="514637"/>
            <a:chOff x="263160" y="6093296"/>
            <a:chExt cx="7713101" cy="523220"/>
          </a:xfrm>
        </p:grpSpPr>
        <p:sp>
          <p:nvSpPr>
            <p:cNvPr id="19" name="Rectangle 18"/>
            <p:cNvSpPr/>
            <p:nvPr/>
          </p:nvSpPr>
          <p:spPr>
            <a:xfrm>
              <a:off x="263160" y="6093296"/>
              <a:ext cx="447558" cy="523220"/>
            </a:xfrm>
            <a:prstGeom prst="rect">
              <a:avLst/>
            </a:prstGeom>
          </p:spPr>
          <p:txBody>
            <a:bodyPr wrap="none">
              <a:spAutoFit/>
            </a:bodyPr>
            <a:lstStyle/>
            <a:p>
              <a:r>
                <a:rPr lang="en-US" sz="2800" b="1" dirty="0" smtClean="0">
                  <a:solidFill>
                    <a:srgbClr val="1D9ED1"/>
                  </a:solidFill>
                  <a:latin typeface="Verdana" pitchFamily="34" charset="0"/>
                  <a:ea typeface="Verdana" pitchFamily="34" charset="0"/>
                  <a:cs typeface="Verdana" pitchFamily="34" charset="0"/>
                </a:rPr>
                <a:t>P</a:t>
              </a:r>
              <a:endParaRPr lang="en-US" dirty="0"/>
            </a:p>
          </p:txBody>
        </p:sp>
        <p:sp>
          <p:nvSpPr>
            <p:cNvPr id="57" name="Rectangle 56"/>
            <p:cNvSpPr/>
            <p:nvPr/>
          </p:nvSpPr>
          <p:spPr>
            <a:xfrm>
              <a:off x="1031304" y="6093296"/>
              <a:ext cx="444352" cy="523220"/>
            </a:xfrm>
            <a:prstGeom prst="rect">
              <a:avLst/>
            </a:prstGeom>
          </p:spPr>
          <p:txBody>
            <a:bodyPr wrap="none">
              <a:spAutoFit/>
            </a:bodyPr>
            <a:lstStyle/>
            <a:p>
              <a:r>
                <a:rPr lang="en-US" sz="2800" b="1" dirty="0">
                  <a:solidFill>
                    <a:srgbClr val="1D9ED1"/>
                  </a:solidFill>
                  <a:latin typeface="Verdana" pitchFamily="34" charset="0"/>
                  <a:ea typeface="Verdana" pitchFamily="34" charset="0"/>
                  <a:cs typeface="Verdana" pitchFamily="34" charset="0"/>
                </a:rPr>
                <a:t>C</a:t>
              </a:r>
              <a:endParaRPr lang="en-US" dirty="0"/>
            </a:p>
          </p:txBody>
        </p:sp>
        <p:sp>
          <p:nvSpPr>
            <p:cNvPr id="67" name="Rectangle 66"/>
            <p:cNvSpPr/>
            <p:nvPr/>
          </p:nvSpPr>
          <p:spPr>
            <a:xfrm>
              <a:off x="2434426" y="6093296"/>
              <a:ext cx="458780" cy="523220"/>
            </a:xfrm>
            <a:prstGeom prst="rect">
              <a:avLst/>
            </a:prstGeom>
          </p:spPr>
          <p:txBody>
            <a:bodyPr wrap="none">
              <a:spAutoFit/>
            </a:bodyPr>
            <a:lstStyle/>
            <a:p>
              <a:r>
                <a:rPr lang="en-US" sz="2800" b="1" dirty="0">
                  <a:solidFill>
                    <a:srgbClr val="1D9ED1"/>
                  </a:solidFill>
                  <a:latin typeface="Verdana" pitchFamily="34" charset="0"/>
                  <a:ea typeface="Verdana" pitchFamily="34" charset="0"/>
                  <a:cs typeface="Verdana" pitchFamily="34" charset="0"/>
                </a:rPr>
                <a:t>V</a:t>
              </a:r>
              <a:endParaRPr lang="en-US" dirty="0"/>
            </a:p>
          </p:txBody>
        </p:sp>
        <p:sp>
          <p:nvSpPr>
            <p:cNvPr id="69" name="Rectangle 68"/>
            <p:cNvSpPr/>
            <p:nvPr/>
          </p:nvSpPr>
          <p:spPr>
            <a:xfrm>
              <a:off x="4958772" y="6093296"/>
              <a:ext cx="524503" cy="523220"/>
            </a:xfrm>
            <a:prstGeom prst="rect">
              <a:avLst/>
            </a:prstGeom>
          </p:spPr>
          <p:txBody>
            <a:bodyPr wrap="none">
              <a:spAutoFit/>
            </a:bodyPr>
            <a:lstStyle/>
            <a:p>
              <a:r>
                <a:rPr lang="en-US" sz="2800" b="1" dirty="0">
                  <a:solidFill>
                    <a:srgbClr val="1D9ED1"/>
                  </a:solidFill>
                  <a:latin typeface="Verdana" pitchFamily="34" charset="0"/>
                  <a:ea typeface="Verdana" pitchFamily="34" charset="0"/>
                  <a:cs typeface="Verdana" pitchFamily="34" charset="0"/>
                </a:rPr>
                <a:t>M</a:t>
              </a:r>
              <a:endParaRPr lang="en-US" dirty="0"/>
            </a:p>
          </p:txBody>
        </p:sp>
        <p:sp>
          <p:nvSpPr>
            <p:cNvPr id="73" name="Rectangle 72"/>
            <p:cNvSpPr/>
            <p:nvPr/>
          </p:nvSpPr>
          <p:spPr>
            <a:xfrm>
              <a:off x="7511069" y="6093296"/>
              <a:ext cx="465192" cy="523220"/>
            </a:xfrm>
            <a:prstGeom prst="rect">
              <a:avLst/>
            </a:prstGeom>
          </p:spPr>
          <p:txBody>
            <a:bodyPr wrap="none">
              <a:spAutoFit/>
            </a:bodyPr>
            <a:lstStyle/>
            <a:p>
              <a:r>
                <a:rPr lang="en-US" sz="2800" b="1" dirty="0">
                  <a:solidFill>
                    <a:srgbClr val="1D9ED1"/>
                  </a:solidFill>
                  <a:latin typeface="Verdana" pitchFamily="34" charset="0"/>
                  <a:ea typeface="Verdana" pitchFamily="34" charset="0"/>
                  <a:cs typeface="Verdana" pitchFamily="34" charset="0"/>
                </a:rPr>
                <a:t>R</a:t>
              </a:r>
              <a:endParaRPr lang="en-US" dirty="0"/>
            </a:p>
          </p:txBody>
        </p:sp>
        <p:cxnSp>
          <p:nvCxnSpPr>
            <p:cNvPr id="21" name="Straight Arrow Connector 20"/>
            <p:cNvCxnSpPr>
              <a:stCxn id="19" idx="3"/>
              <a:endCxn id="57" idx="1"/>
            </p:cNvCxnSpPr>
            <p:nvPr/>
          </p:nvCxnSpPr>
          <p:spPr>
            <a:xfrm>
              <a:off x="710718" y="6354906"/>
              <a:ext cx="320586" cy="0"/>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stCxn id="57" idx="3"/>
              <a:endCxn id="67" idx="1"/>
            </p:cNvCxnSpPr>
            <p:nvPr/>
          </p:nvCxnSpPr>
          <p:spPr>
            <a:xfrm>
              <a:off x="1475656" y="6354906"/>
              <a:ext cx="958770" cy="0"/>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stCxn id="67" idx="3"/>
              <a:endCxn id="69" idx="1"/>
            </p:cNvCxnSpPr>
            <p:nvPr/>
          </p:nvCxnSpPr>
          <p:spPr>
            <a:xfrm>
              <a:off x="2893206" y="6354906"/>
              <a:ext cx="2065566" cy="0"/>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cxnSp>
          <p:nvCxnSpPr>
            <p:cNvPr id="29" name="Straight Arrow Connector 28"/>
            <p:cNvCxnSpPr>
              <a:stCxn id="69" idx="3"/>
              <a:endCxn id="73" idx="1"/>
            </p:cNvCxnSpPr>
            <p:nvPr/>
          </p:nvCxnSpPr>
          <p:spPr>
            <a:xfrm>
              <a:off x="5483275" y="6354906"/>
              <a:ext cx="2027794" cy="0"/>
            </a:xfrm>
            <a:prstGeom prst="straightConnector1">
              <a:avLst/>
            </a:prstGeom>
            <a:ln w="38100">
              <a:tailEnd type="arrow"/>
            </a:ln>
          </p:spPr>
          <p:style>
            <a:lnRef idx="1">
              <a:schemeClr val="accent6"/>
            </a:lnRef>
            <a:fillRef idx="0">
              <a:schemeClr val="accent6"/>
            </a:fillRef>
            <a:effectRef idx="0">
              <a:schemeClr val="accent6"/>
            </a:effectRef>
            <a:fontRef idx="minor">
              <a:schemeClr val="tx1"/>
            </a:fontRef>
          </p:style>
        </p:cxnSp>
        <p:cxnSp>
          <p:nvCxnSpPr>
            <p:cNvPr id="35" name="Elbow Connector 34"/>
            <p:cNvCxnSpPr>
              <a:stCxn id="73" idx="3"/>
              <a:endCxn id="19" idx="1"/>
            </p:cNvCxnSpPr>
            <p:nvPr/>
          </p:nvCxnSpPr>
          <p:spPr>
            <a:xfrm flipH="1">
              <a:off x="263160" y="6354906"/>
              <a:ext cx="7713101" cy="12700"/>
            </a:xfrm>
            <a:prstGeom prst="bentConnector5">
              <a:avLst>
                <a:gd name="adj1" fmla="val -2964"/>
                <a:gd name="adj2" fmla="val -2476079"/>
                <a:gd name="adj3" fmla="val 102964"/>
              </a:avLst>
            </a:prstGeom>
            <a:ln w="38100">
              <a:tailEnd type="arrow"/>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188504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p:tgtEl>
                                          <p:spTgt spid="82"/>
                                        </p:tgtEl>
                                        <p:attrNameLst>
                                          <p:attrName>ppt_x</p:attrName>
                                        </p:attrNameLst>
                                      </p:cBhvr>
                                      <p:tavLst>
                                        <p:tav tm="0">
                                          <p:val>
                                            <p:strVal val="#ppt_x-#ppt_w*1.125000"/>
                                          </p:val>
                                        </p:tav>
                                        <p:tav tm="100000">
                                          <p:val>
                                            <p:strVal val="#ppt_x"/>
                                          </p:val>
                                        </p:tav>
                                      </p:tavLst>
                                    </p:anim>
                                    <p:animEffect transition="in" filter="wipe(right)">
                                      <p:cBhvr>
                                        <p:cTn id="8" dur="500"/>
                                        <p:tgtEl>
                                          <p:spTgt spid="8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ppt_x</p:attrName>
                                        </p:attrNameLst>
                                      </p:cBhvr>
                                      <p:tavLst>
                                        <p:tav tm="0">
                                          <p:val>
                                            <p:strVal val="#ppt_x-#ppt_w*1.125000"/>
                                          </p:val>
                                        </p:tav>
                                        <p:tav tm="100000">
                                          <p:val>
                                            <p:strVal val="#ppt_x"/>
                                          </p:val>
                                        </p:tav>
                                      </p:tavLst>
                                    </p:anim>
                                    <p:animEffect transition="in" filter="wipe(righ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Technical Controls</a:t>
            </a:r>
            <a:endParaRPr lang="en-US" dirty="0"/>
          </a:p>
        </p:txBody>
      </p:sp>
      <p:sp>
        <p:nvSpPr>
          <p:cNvPr id="4" name="Slide Number Placeholder 3"/>
          <p:cNvSpPr>
            <a:spLocks noGrp="1"/>
          </p:cNvSpPr>
          <p:nvPr>
            <p:ph type="sldNum" sz="quarter" idx="10"/>
          </p:nvPr>
        </p:nvSpPr>
        <p:spPr/>
        <p:txBody>
          <a:bodyPr/>
          <a:lstStyle/>
          <a:p>
            <a:pPr>
              <a:defRPr/>
            </a:pPr>
            <a:fld id="{D876DD68-4B82-413A-A2E2-8EE915373395}" type="slidenum">
              <a:rPr lang="en-US" smtClean="0"/>
              <a:pPr>
                <a:defRPr/>
              </a:pPr>
              <a:t>11</a:t>
            </a:fld>
            <a:endParaRPr lang="en-US" dirty="0"/>
          </a:p>
        </p:txBody>
      </p:sp>
      <p:sp>
        <p:nvSpPr>
          <p:cNvPr id="5" name="TextBox 4"/>
          <p:cNvSpPr txBox="1"/>
          <p:nvPr/>
        </p:nvSpPr>
        <p:spPr>
          <a:xfrm>
            <a:off x="6804248" y="273004"/>
            <a:ext cx="2166339" cy="406265"/>
          </a:xfrm>
          <a:prstGeom prst="rect">
            <a:avLst/>
          </a:prstGeom>
          <a:noFill/>
        </p:spPr>
        <p:txBody>
          <a:bodyPr wrap="square" rtlCol="0">
            <a:spAutoFit/>
          </a:bodyPr>
          <a:lstStyle/>
          <a:p>
            <a:r>
              <a:rPr lang="en-US" dirty="0" smtClean="0"/>
              <a:t>For Session Notes</a:t>
            </a:r>
            <a:endParaRPr lang="en-US" dirty="0"/>
          </a:p>
        </p:txBody>
      </p:sp>
      <p:graphicFrame>
        <p:nvGraphicFramePr>
          <p:cNvPr id="6" name="Table 5"/>
          <p:cNvGraphicFramePr>
            <a:graphicFrameLocks noGrp="1"/>
          </p:cNvGraphicFramePr>
          <p:nvPr>
            <p:extLst/>
          </p:nvPr>
        </p:nvGraphicFramePr>
        <p:xfrm>
          <a:off x="249614" y="1447800"/>
          <a:ext cx="8741986" cy="4766114"/>
        </p:xfrm>
        <a:graphic>
          <a:graphicData uri="http://schemas.openxmlformats.org/drawingml/2006/table">
            <a:tbl>
              <a:tblPr/>
              <a:tblGrid>
                <a:gridCol w="260726"/>
                <a:gridCol w="613472"/>
                <a:gridCol w="4110267"/>
                <a:gridCol w="3757521"/>
              </a:tblGrid>
              <a:tr h="304800">
                <a:tc gridSpan="3">
                  <a:txBody>
                    <a:bodyPr/>
                    <a:lstStyle/>
                    <a:p>
                      <a:pPr algn="l" fontAlgn="b"/>
                      <a:r>
                        <a:rPr lang="en-US" sz="1800" b="1" i="0" u="none" strike="noStrike">
                          <a:solidFill>
                            <a:srgbClr val="FFFFFF"/>
                          </a:solidFill>
                          <a:effectLst/>
                          <a:latin typeface="Calibri"/>
                        </a:rPr>
                        <a:t>Common Required Technical Security Solutions</a:t>
                      </a:r>
                    </a:p>
                  </a:txBody>
                  <a:tcPr marL="0" marR="0" marT="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8FC5"/>
                    </a:solidFill>
                  </a:tcPr>
                </a:tc>
                <a:tc hMerge="1">
                  <a:txBody>
                    <a:bodyPr/>
                    <a:lstStyle/>
                    <a:p>
                      <a:endParaRPr lang="en-US"/>
                    </a:p>
                  </a:txBody>
                  <a:tcPr/>
                </a:tc>
                <a:tc hMerge="1">
                  <a:txBody>
                    <a:bodyPr/>
                    <a:lstStyle/>
                    <a:p>
                      <a:endParaRPr lang="en-US"/>
                    </a:p>
                  </a:txBody>
                  <a:tcPr/>
                </a:tc>
                <a:tc>
                  <a:txBody>
                    <a:bodyPr/>
                    <a:lstStyle/>
                    <a:p>
                      <a:pPr algn="l" fontAlgn="b"/>
                      <a:r>
                        <a:rPr lang="en-US" sz="1800" b="1" i="0" u="none" strike="noStrike" dirty="0">
                          <a:solidFill>
                            <a:srgbClr val="FFFFFF"/>
                          </a:solidFill>
                          <a:effectLst/>
                          <a:latin typeface="Calibri"/>
                        </a:rPr>
                        <a:t>Description</a:t>
                      </a:r>
                    </a:p>
                  </a:txBody>
                  <a:tcPr marL="0" marR="0" marT="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8FC5"/>
                    </a:solidFill>
                  </a:tcPr>
                </a:tc>
              </a:tr>
              <a:tr h="228600">
                <a:tc>
                  <a:txBody>
                    <a:bodyPr/>
                    <a:lstStyle/>
                    <a:p>
                      <a:pPr algn="l" fontAlgn="ctr"/>
                      <a:r>
                        <a:rPr lang="en-US" sz="800" b="0" i="0" u="none" strike="noStrike">
                          <a:solidFill>
                            <a:srgbClr val="999999"/>
                          </a:solidFill>
                          <a:effectLst/>
                          <a:latin typeface="Arial"/>
                        </a:rPr>
                        <a:t>1</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VAM</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Vulnerability Assessment and Management</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a:solidFill>
                            <a:srgbClr val="000000"/>
                          </a:solidFill>
                          <a:effectLst/>
                          <a:latin typeface="Arial"/>
                        </a:rPr>
                        <a:t>Identify and track vulnerabilities</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2</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PT</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Penetration Testing</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a:solidFill>
                            <a:srgbClr val="000000"/>
                          </a:solidFill>
                          <a:effectLst/>
                          <a:latin typeface="Arial"/>
                        </a:rPr>
                        <a:t>Validate vulnerabilities</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3</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SEIM</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Security Event Information Monitoring</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a:solidFill>
                            <a:srgbClr val="000000"/>
                          </a:solidFill>
                          <a:effectLst/>
                          <a:latin typeface="Arial"/>
                        </a:rPr>
                        <a:t>Log and correlate environment data</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4</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IPS</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Intrusion Prevention System</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a:solidFill>
                            <a:srgbClr val="000000"/>
                          </a:solidFill>
                          <a:effectLst/>
                          <a:latin typeface="Arial"/>
                        </a:rPr>
                        <a:t>Identify attacks</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5</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FIM</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File Integrity Monitoring</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a:solidFill>
                            <a:srgbClr val="000000"/>
                          </a:solidFill>
                          <a:effectLst/>
                          <a:latin typeface="Arial"/>
                        </a:rPr>
                        <a:t>Identify changed files</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6</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2FA</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Two Factor Authentication</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a:solidFill>
                            <a:srgbClr val="000000"/>
                          </a:solidFill>
                          <a:effectLst/>
                          <a:latin typeface="Arial"/>
                        </a:rPr>
                        <a:t>Authenticate users</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7</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IdM</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Identity Management</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a:solidFill>
                            <a:srgbClr val="000000"/>
                          </a:solidFill>
                          <a:effectLst/>
                          <a:latin typeface="Arial"/>
                        </a:rPr>
                        <a:t>Provision and deprovision users</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313642">
                <a:tc>
                  <a:txBody>
                    <a:bodyPr/>
                    <a:lstStyle/>
                    <a:p>
                      <a:pPr algn="l" fontAlgn="ctr"/>
                      <a:r>
                        <a:rPr lang="en-US" sz="800" b="0" i="0" u="none" strike="noStrike">
                          <a:solidFill>
                            <a:srgbClr val="999999"/>
                          </a:solidFill>
                          <a:effectLst/>
                          <a:latin typeface="Arial"/>
                        </a:rPr>
                        <a:t>8</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AAA</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Authentication, Authorization, Accounting (3A)</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a:solidFill>
                            <a:srgbClr val="000000"/>
                          </a:solidFill>
                          <a:effectLst/>
                          <a:latin typeface="Arial"/>
                        </a:rPr>
                        <a:t>Identity interaction nonrepudiation</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9</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FW</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Network (N) and Host (H) Firewall</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a:solidFill>
                            <a:srgbClr val="000000"/>
                          </a:solidFill>
                          <a:effectLst/>
                          <a:latin typeface="Arial"/>
                        </a:rPr>
                        <a:t>Segment and protect networks</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10</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AV</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Server and Endpoint Antivirus</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dirty="0">
                          <a:solidFill>
                            <a:srgbClr val="000000"/>
                          </a:solidFill>
                          <a:effectLst/>
                          <a:latin typeface="Arial"/>
                        </a:rPr>
                        <a:t>Protect against malware</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11</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BU</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System Backups</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dirty="0">
                          <a:solidFill>
                            <a:srgbClr val="000000"/>
                          </a:solidFill>
                          <a:effectLst/>
                          <a:latin typeface="Arial"/>
                        </a:rPr>
                        <a:t>Systems survivability</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12</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DARE</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Data At Rest Encryption</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dirty="0">
                          <a:solidFill>
                            <a:srgbClr val="000000"/>
                          </a:solidFill>
                          <a:effectLst/>
                          <a:latin typeface="Arial"/>
                        </a:rPr>
                        <a:t>Protect data</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13</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DIME</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Data In Motion Encryption</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dirty="0">
                          <a:solidFill>
                            <a:srgbClr val="000000"/>
                          </a:solidFill>
                          <a:effectLst/>
                          <a:latin typeface="Arial"/>
                        </a:rPr>
                        <a:t>Protect data</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14</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DBM</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dirty="0">
                          <a:solidFill>
                            <a:srgbClr val="000000"/>
                          </a:solidFill>
                          <a:effectLst/>
                          <a:latin typeface="Arial"/>
                        </a:rPr>
                        <a:t>Database Monitoring</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dirty="0">
                          <a:solidFill>
                            <a:srgbClr val="000000"/>
                          </a:solidFill>
                          <a:effectLst/>
                          <a:latin typeface="Arial"/>
                        </a:rPr>
                        <a:t>Protect database environment</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15</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CM</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Configuration Management</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dirty="0">
                          <a:solidFill>
                            <a:srgbClr val="000000"/>
                          </a:solidFill>
                          <a:effectLst/>
                          <a:latin typeface="Arial"/>
                        </a:rPr>
                        <a:t>Protect infrastructure</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16</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PM</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Patch Management </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dirty="0">
                          <a:solidFill>
                            <a:srgbClr val="000000"/>
                          </a:solidFill>
                          <a:effectLst/>
                          <a:latin typeface="Arial"/>
                        </a:rPr>
                        <a:t>Protect infrastructure</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17</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WAF*</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Web Application Firewall</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dirty="0">
                          <a:solidFill>
                            <a:srgbClr val="000000"/>
                          </a:solidFill>
                          <a:effectLst/>
                          <a:latin typeface="Arial"/>
                        </a:rPr>
                        <a:t>Protect user services</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191670">
                <a:tc>
                  <a:txBody>
                    <a:bodyPr/>
                    <a:lstStyle/>
                    <a:p>
                      <a:pPr algn="l" fontAlgn="ctr"/>
                      <a:r>
                        <a:rPr lang="en-US" sz="800" b="0" i="0" u="none" strike="noStrike">
                          <a:solidFill>
                            <a:srgbClr val="999999"/>
                          </a:solidFill>
                          <a:effectLst/>
                          <a:latin typeface="Arial"/>
                        </a:rPr>
                        <a:t>18</a:t>
                      </a:r>
                    </a:p>
                  </a:txBody>
                  <a:tcPr marL="0" marR="0" marT="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DLP**</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1400" b="1" i="0" u="none" strike="noStrike">
                          <a:solidFill>
                            <a:srgbClr val="000000"/>
                          </a:solidFill>
                          <a:effectLst/>
                          <a:latin typeface="Arial"/>
                        </a:rPr>
                        <a:t>Data Leakage Protection</a:t>
                      </a:r>
                    </a:p>
                  </a:txBody>
                  <a:tcPr marL="0" marR="0" marT="0" marB="0">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c>
                  <a:txBody>
                    <a:bodyPr/>
                    <a:lstStyle/>
                    <a:p>
                      <a:pPr algn="l" fontAlgn="b"/>
                      <a:r>
                        <a:rPr lang="en-US" sz="1400" b="0" i="1" u="none" strike="noStrike" dirty="0">
                          <a:solidFill>
                            <a:srgbClr val="000000"/>
                          </a:solidFill>
                          <a:effectLst/>
                          <a:latin typeface="Arial"/>
                        </a:rPr>
                        <a:t>Identify sensitive data</a:t>
                      </a:r>
                    </a:p>
                  </a:txBody>
                  <a:tcPr marL="0" marR="0" marT="0" marB="0">
                    <a:lnL w="6350" cap="flat" cmpd="sng" algn="ctr">
                      <a:solidFill>
                        <a:srgbClr val="A6A6A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FFFFFF"/>
                    </a:solidFill>
                  </a:tcPr>
                </a:tc>
              </a:tr>
              <a:tr h="313642">
                <a:tc>
                  <a:txBody>
                    <a:bodyPr/>
                    <a:lstStyle/>
                    <a:p>
                      <a:pPr algn="l" fontAlgn="b"/>
                      <a:r>
                        <a:rPr lang="en-US" sz="1000" b="0" i="0" u="none" strike="noStrike">
                          <a:solidFill>
                            <a:srgbClr val="000000"/>
                          </a:solidFill>
                          <a:effectLst/>
                          <a:latin typeface="Arial"/>
                        </a:rPr>
                        <a:t> </a:t>
                      </a:r>
                    </a:p>
                  </a:txBody>
                  <a:tcPr marL="0" marR="0" marT="0" marB="0" anchor="b">
                    <a:lnL>
                      <a:noFill/>
                    </a:lnL>
                    <a:lnR>
                      <a:noFill/>
                    </a:lnR>
                    <a:lnT w="6350" cap="flat" cmpd="sng" algn="ctr">
                      <a:solidFill>
                        <a:srgbClr val="A6A6A6"/>
                      </a:solidFill>
                      <a:prstDash val="solid"/>
                      <a:round/>
                      <a:headEnd type="none" w="med" len="med"/>
                      <a:tailEnd type="none" w="med" len="med"/>
                    </a:lnT>
                    <a:lnB>
                      <a:noFill/>
                    </a:lnB>
                    <a:solidFill>
                      <a:srgbClr val="FFFFFF"/>
                    </a:solidFill>
                  </a:tcPr>
                </a:tc>
                <a:tc gridSpan="3">
                  <a:txBody>
                    <a:bodyPr/>
                    <a:lstStyle/>
                    <a:p>
                      <a:pPr algn="l" fontAlgn="t"/>
                      <a:r>
                        <a:rPr lang="en-US" sz="1000" b="0" i="0" u="none" strike="noStrike">
                          <a:solidFill>
                            <a:srgbClr val="000000"/>
                          </a:solidFill>
                          <a:effectLst/>
                          <a:latin typeface="Arial"/>
                        </a:rPr>
                        <a:t>* Specifically called out in some authorities and implied control in others. Highly recommended where the Internet will be the primary use case. </a:t>
                      </a:r>
                    </a:p>
                  </a:txBody>
                  <a:tcPr marL="0" marR="0" marT="0" marB="0">
                    <a:lnL>
                      <a:noFill/>
                    </a:lnL>
                    <a:lnR>
                      <a:noFill/>
                    </a:lnR>
                    <a:lnT w="6350" cap="flat" cmpd="sng" algn="ctr">
                      <a:solidFill>
                        <a:srgbClr val="A6A6A6"/>
                      </a:solidFill>
                      <a:prstDash val="solid"/>
                      <a:round/>
                      <a:headEnd type="none" w="med" len="med"/>
                      <a:tailEnd type="none" w="med" len="med"/>
                    </a:lnT>
                    <a:lnB>
                      <a:noFill/>
                    </a:lnB>
                    <a:solidFill>
                      <a:srgbClr val="FFFFFF"/>
                    </a:solidFill>
                  </a:tcPr>
                </a:tc>
                <a:tc hMerge="1">
                  <a:txBody>
                    <a:bodyPr/>
                    <a:lstStyle/>
                    <a:p>
                      <a:endParaRPr lang="en-US"/>
                    </a:p>
                  </a:txBody>
                  <a:tcPr/>
                </a:tc>
                <a:tc hMerge="1">
                  <a:txBody>
                    <a:bodyPr/>
                    <a:lstStyle/>
                    <a:p>
                      <a:endParaRPr lang="en-US"/>
                    </a:p>
                  </a:txBody>
                  <a:tcPr/>
                </a:tc>
              </a:tr>
              <a:tr h="191670">
                <a:tc>
                  <a:txBody>
                    <a:bodyPr/>
                    <a:lstStyle/>
                    <a:p>
                      <a:pPr algn="l" fontAlgn="b"/>
                      <a:r>
                        <a:rPr lang="en-US" sz="1000" b="0" i="0" u="none" strike="noStrike">
                          <a:solidFill>
                            <a:srgbClr val="000000"/>
                          </a:solidFill>
                          <a:effectLst/>
                          <a:latin typeface="Arial"/>
                        </a:rPr>
                        <a:t> </a:t>
                      </a:r>
                    </a:p>
                  </a:txBody>
                  <a:tcPr marL="0" marR="0" marT="0" marB="0" anchor="b">
                    <a:lnL>
                      <a:noFill/>
                    </a:lnL>
                    <a:lnR>
                      <a:noFill/>
                    </a:lnR>
                    <a:lnT>
                      <a:noFill/>
                    </a:lnT>
                    <a:lnB>
                      <a:noFill/>
                    </a:lnB>
                    <a:solidFill>
                      <a:srgbClr val="FFFFFF"/>
                    </a:solidFill>
                  </a:tcPr>
                </a:tc>
                <a:tc gridSpan="2">
                  <a:txBody>
                    <a:bodyPr/>
                    <a:lstStyle/>
                    <a:p>
                      <a:pPr algn="l" fontAlgn="t"/>
                      <a:r>
                        <a:rPr lang="en-US" sz="1000" b="0" i="0" u="none" strike="noStrike" dirty="0">
                          <a:solidFill>
                            <a:srgbClr val="000000"/>
                          </a:solidFill>
                          <a:effectLst/>
                          <a:latin typeface="Arial"/>
                        </a:rPr>
                        <a:t>** Not specifically called out in any authority.</a:t>
                      </a:r>
                    </a:p>
                  </a:txBody>
                  <a:tcPr marL="0" marR="0" marT="0" marB="0">
                    <a:lnL>
                      <a:noFill/>
                    </a:lnL>
                    <a:lnR>
                      <a:noFill/>
                    </a:lnR>
                    <a:lnT>
                      <a:noFill/>
                    </a:lnT>
                    <a:lnB>
                      <a:noFill/>
                    </a:lnB>
                    <a:solidFill>
                      <a:srgbClr val="FFFFFF"/>
                    </a:solidFill>
                  </a:tcPr>
                </a:tc>
                <a:tc hMerge="1">
                  <a:txBody>
                    <a:bodyPr/>
                    <a:lstStyle/>
                    <a:p>
                      <a:endParaRPr lang="en-US"/>
                    </a:p>
                  </a:txBody>
                  <a:tcPr/>
                </a:tc>
                <a:tc>
                  <a:txBody>
                    <a:bodyPr/>
                    <a:lstStyle/>
                    <a:p>
                      <a:pPr algn="l" fontAlgn="b"/>
                      <a:r>
                        <a:rPr lang="en-US" sz="1000" b="0" i="0" u="none" strike="noStrike" dirty="0">
                          <a:solidFill>
                            <a:srgbClr val="000000"/>
                          </a:solidFill>
                          <a:effectLst/>
                          <a:latin typeface="Arial"/>
                        </a:rPr>
                        <a:t> </a:t>
                      </a:r>
                    </a:p>
                  </a:txBody>
                  <a:tcPr marL="0" marR="0" marT="0" marB="0" anchor="b">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590754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8743" y="1287883"/>
            <a:ext cx="1139825"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69175" y="2060848"/>
            <a:ext cx="221272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2" name="Group 81"/>
          <p:cNvGrpSpPr/>
          <p:nvPr/>
        </p:nvGrpSpPr>
        <p:grpSpPr>
          <a:xfrm>
            <a:off x="1396126" y="1247996"/>
            <a:ext cx="2527801" cy="4917308"/>
            <a:chOff x="1396126" y="1175988"/>
            <a:chExt cx="2527801" cy="4917308"/>
          </a:xfrm>
        </p:grpSpPr>
        <p:sp>
          <p:nvSpPr>
            <p:cNvPr id="9" name="Rounded Rectangle 8"/>
            <p:cNvSpPr/>
            <p:nvPr/>
          </p:nvSpPr>
          <p:spPr>
            <a:xfrm>
              <a:off x="1612698" y="1175988"/>
              <a:ext cx="2167214" cy="4917308"/>
            </a:xfrm>
            <a:prstGeom prst="roundRect">
              <a:avLst>
                <a:gd name="adj" fmla="val 10104"/>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15" name="Rounded Rectangle 14"/>
            <p:cNvSpPr/>
            <p:nvPr/>
          </p:nvSpPr>
          <p:spPr>
            <a:xfrm>
              <a:off x="1698654" y="1295418"/>
              <a:ext cx="2009250" cy="4725870"/>
            </a:xfrm>
            <a:prstGeom prst="roundRect">
              <a:avLst>
                <a:gd name="adj" fmla="val 10104"/>
              </a:avLst>
            </a:prstGeom>
            <a:gradFill flip="none" rotWithShape="1">
              <a:gsLst>
                <a:gs pos="49300">
                  <a:schemeClr val="bg1">
                    <a:alpha val="27000"/>
                  </a:schemeClr>
                </a:gs>
                <a:gs pos="0">
                  <a:schemeClr val="bg1"/>
                </a:gs>
                <a:gs pos="83675">
                  <a:srgbClr val="FFFFFF">
                    <a:alpha val="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tx2">
                      <a:lumMod val="50000"/>
                    </a:schemeClr>
                  </a:solidFill>
                  <a:latin typeface="Trebuchet MS" pitchFamily="34" charset="0"/>
                </a:rPr>
                <a:t>VALIDATED SYSTEM</a:t>
              </a:r>
              <a:endParaRPr lang="en-US" b="1" dirty="0">
                <a:solidFill>
                  <a:schemeClr val="tx2">
                    <a:lumMod val="50000"/>
                  </a:schemeClr>
                </a:solidFill>
                <a:latin typeface="Trebuchet MS" pitchFamily="34" charset="0"/>
              </a:endParaRPr>
            </a:p>
          </p:txBody>
        </p:sp>
        <p:pic>
          <p:nvPicPr>
            <p:cNvPr id="10" name="Picture 19" descr="ICON_Cloud_Q408_Comm.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96126" y="2018231"/>
              <a:ext cx="2527801" cy="1911567"/>
            </a:xfrm>
            <a:prstGeom prst="rect">
              <a:avLst/>
            </a:prstGeom>
            <a:noFill/>
            <a:ln w="9525">
              <a:noFill/>
              <a:miter lim="800000"/>
              <a:headEnd/>
              <a:tailEnd/>
            </a:ln>
          </p:spPr>
        </p:pic>
        <p:pic>
          <p:nvPicPr>
            <p:cNvPr id="11" name="Picture 21" descr="ICON_StorageArray_Q408_Comm.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92237" y="3810992"/>
              <a:ext cx="1600200" cy="1346200"/>
            </a:xfrm>
            <a:prstGeom prst="rect">
              <a:avLst/>
            </a:prstGeom>
            <a:noFill/>
            <a:ln w="9525">
              <a:noFill/>
              <a:miter lim="800000"/>
              <a:headEnd/>
              <a:tailEnd/>
            </a:ln>
          </p:spPr>
        </p:pic>
        <p:pic>
          <p:nvPicPr>
            <p:cNvPr id="12" name="Picture 21" descr="ICON_StorageArray_Q408_Comm.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96205" y="3404592"/>
              <a:ext cx="1600200" cy="1346200"/>
            </a:xfrm>
            <a:prstGeom prst="rect">
              <a:avLst/>
            </a:prstGeom>
            <a:noFill/>
            <a:ln w="9525">
              <a:noFill/>
              <a:miter lim="800000"/>
              <a:headEnd/>
              <a:tailEnd/>
            </a:ln>
          </p:spPr>
        </p:pic>
        <p:pic>
          <p:nvPicPr>
            <p:cNvPr id="13" name="Picture 22" descr="ICON_BladeServer_Q408_Comm.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96205" y="2930531"/>
              <a:ext cx="1524000" cy="1409700"/>
            </a:xfrm>
            <a:prstGeom prst="rect">
              <a:avLst/>
            </a:prstGeom>
            <a:noFill/>
            <a:ln w="9525">
              <a:noFill/>
              <a:miter lim="800000"/>
              <a:headEnd/>
              <a:tailEnd/>
            </a:ln>
          </p:spPr>
        </p:pic>
        <p:pic>
          <p:nvPicPr>
            <p:cNvPr id="14"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85900" y="2463204"/>
              <a:ext cx="1506537" cy="134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6"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2169767" y="1214482"/>
              <a:ext cx="1138801" cy="110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itle 1"/>
          <p:cNvSpPr>
            <a:spLocks noGrp="1"/>
          </p:cNvSpPr>
          <p:nvPr>
            <p:ph type="title"/>
          </p:nvPr>
        </p:nvSpPr>
        <p:spPr/>
        <p:txBody>
          <a:bodyPr>
            <a:normAutofit fontScale="90000"/>
          </a:bodyPr>
          <a:lstStyle/>
          <a:p>
            <a:r>
              <a:rPr lang="en-US" sz="3200" dirty="0"/>
              <a:t>Analyzing Security </a:t>
            </a:r>
            <a:r>
              <a:rPr lang="en-US" sz="3200" dirty="0" smtClean="0"/>
              <a:t>Context</a:t>
            </a:r>
            <a:r>
              <a:rPr lang="en-US" dirty="0" smtClean="0"/>
              <a:t/>
            </a:r>
            <a:br>
              <a:rPr lang="en-US" dirty="0" smtClean="0"/>
            </a:br>
            <a:r>
              <a:rPr lang="en-US" sz="2000" b="0" dirty="0"/>
              <a:t>Environment Assurance: Building Sophistication into Analysis</a:t>
            </a:r>
            <a:endParaRPr lang="en-US" dirty="0"/>
          </a:p>
        </p:txBody>
      </p:sp>
      <p:sp>
        <p:nvSpPr>
          <p:cNvPr id="3" name="Slide Number Placeholder 2"/>
          <p:cNvSpPr>
            <a:spLocks noGrp="1"/>
          </p:cNvSpPr>
          <p:nvPr>
            <p:ph type="sldNum" sz="quarter" idx="10"/>
          </p:nvPr>
        </p:nvSpPr>
        <p:spPr/>
        <p:txBody>
          <a:bodyPr/>
          <a:lstStyle/>
          <a:p>
            <a:pPr>
              <a:defRPr/>
            </a:pPr>
            <a:fld id="{0A29FD8E-96A8-4A7C-BD40-BB9958474BAA}" type="slidenum">
              <a:rPr lang="en-US" smtClean="0"/>
              <a:pPr>
                <a:defRPr/>
              </a:pPr>
              <a:t>12</a:t>
            </a:fld>
            <a:endParaRPr lang="en-US" dirty="0"/>
          </a:p>
        </p:txBody>
      </p:sp>
      <p:sp>
        <p:nvSpPr>
          <p:cNvPr id="16" name="Rounded Rectangle 15"/>
          <p:cNvSpPr/>
          <p:nvPr/>
        </p:nvSpPr>
        <p:spPr>
          <a:xfrm>
            <a:off x="121711" y="4263404"/>
            <a:ext cx="1608069"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Data</a:t>
            </a:r>
            <a:endParaRPr lang="en-US" dirty="0"/>
          </a:p>
        </p:txBody>
      </p:sp>
      <p:sp>
        <p:nvSpPr>
          <p:cNvPr id="17" name="Rounded Rectangle 16"/>
          <p:cNvSpPr/>
          <p:nvPr/>
        </p:nvSpPr>
        <p:spPr>
          <a:xfrm>
            <a:off x="121711" y="3413150"/>
            <a:ext cx="1608069"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Infrastructure</a:t>
            </a:r>
            <a:endParaRPr lang="en-US" dirty="0"/>
          </a:p>
        </p:txBody>
      </p:sp>
      <p:sp>
        <p:nvSpPr>
          <p:cNvPr id="18" name="Rounded Rectangle 17"/>
          <p:cNvSpPr/>
          <p:nvPr/>
        </p:nvSpPr>
        <p:spPr>
          <a:xfrm>
            <a:off x="121711" y="2562897"/>
            <a:ext cx="1608069"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Services</a:t>
            </a:r>
            <a:endParaRPr lang="en-US" dirty="0"/>
          </a:p>
        </p:txBody>
      </p:sp>
      <p:sp>
        <p:nvSpPr>
          <p:cNvPr id="27" name="Rounded Rectangle 26"/>
          <p:cNvSpPr/>
          <p:nvPr/>
        </p:nvSpPr>
        <p:spPr>
          <a:xfrm>
            <a:off x="121711" y="1712644"/>
            <a:ext cx="1608069"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Users</a:t>
            </a:r>
            <a:endParaRPr lang="en-US" dirty="0"/>
          </a:p>
        </p:txBody>
      </p:sp>
      <p:cxnSp>
        <p:nvCxnSpPr>
          <p:cNvPr id="26" name="Straight Arrow Connector 25"/>
          <p:cNvCxnSpPr>
            <a:stCxn id="27" idx="2"/>
            <a:endCxn id="18" idx="0"/>
          </p:cNvCxnSpPr>
          <p:nvPr/>
        </p:nvCxnSpPr>
        <p:spPr>
          <a:xfrm>
            <a:off x="925746" y="2144692"/>
            <a:ext cx="0" cy="418205"/>
          </a:xfrm>
          <a:prstGeom prst="straightConnector1">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a:ln w="50800">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p:cNvCxnSpPr>
            <a:stCxn id="18" idx="2"/>
            <a:endCxn id="17" idx="0"/>
          </p:cNvCxnSpPr>
          <p:nvPr/>
        </p:nvCxnSpPr>
        <p:spPr>
          <a:xfrm>
            <a:off x="925746" y="2994945"/>
            <a:ext cx="0" cy="418205"/>
          </a:xfrm>
          <a:prstGeom prst="straightConnector1">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a:ln w="50800">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Arrow Connector 33"/>
          <p:cNvCxnSpPr>
            <a:stCxn id="17" idx="2"/>
            <a:endCxn id="16" idx="0"/>
          </p:cNvCxnSpPr>
          <p:nvPr/>
        </p:nvCxnSpPr>
        <p:spPr>
          <a:xfrm>
            <a:off x="925746" y="3845198"/>
            <a:ext cx="0" cy="418206"/>
          </a:xfrm>
          <a:prstGeom prst="straightConnector1">
            <a:avLst/>
          </a:prstGeom>
          <a:gradFill>
            <a:gsLst>
              <a:gs pos="50000">
                <a:schemeClr val="accent1">
                  <a:lumMod val="94000"/>
                </a:schemeClr>
              </a:gs>
              <a:gs pos="0">
                <a:schemeClr val="accent1"/>
              </a:gs>
              <a:gs pos="91000">
                <a:schemeClr val="accent1"/>
              </a:gs>
              <a:gs pos="35000">
                <a:srgbClr val="517BB8"/>
              </a:gs>
              <a:gs pos="12000">
                <a:srgbClr val="517BB8">
                  <a:alpha val="69000"/>
                </a:srgbClr>
              </a:gs>
              <a:gs pos="8677">
                <a:srgbClr val="517BB8"/>
              </a:gs>
              <a:gs pos="64000">
                <a:srgbClr val="517BB8"/>
              </a:gs>
              <a:gs pos="88000">
                <a:srgbClr val="517BB8">
                  <a:alpha val="67000"/>
                </a:srgbClr>
              </a:gs>
              <a:gs pos="100000">
                <a:schemeClr val="accent1"/>
              </a:gs>
            </a:gsLst>
            <a:lin ang="16200000" scaled="1"/>
          </a:gradFill>
          <a:ln w="50800">
            <a:headEnd type="triangle" w="med" len="sm"/>
            <a:tailEnd type="triangle" w="med" len="sm"/>
          </a:ln>
        </p:spPr>
        <p:style>
          <a:lnRef idx="2">
            <a:schemeClr val="accent1">
              <a:shade val="50000"/>
            </a:schemeClr>
          </a:lnRef>
          <a:fillRef idx="1">
            <a:schemeClr val="accent1"/>
          </a:fillRef>
          <a:effectRef idx="0">
            <a:schemeClr val="accent1"/>
          </a:effectRef>
          <a:fontRef idx="minor">
            <a:schemeClr val="lt1"/>
          </a:fontRef>
        </p:style>
      </p:cxnSp>
      <p:grpSp>
        <p:nvGrpSpPr>
          <p:cNvPr id="4" name="Group 3"/>
          <p:cNvGrpSpPr/>
          <p:nvPr/>
        </p:nvGrpSpPr>
        <p:grpSpPr>
          <a:xfrm>
            <a:off x="3635136" y="1247996"/>
            <a:ext cx="2737064" cy="4917308"/>
            <a:chOff x="3635136" y="1175988"/>
            <a:chExt cx="2737064" cy="4917308"/>
          </a:xfrm>
        </p:grpSpPr>
        <p:grpSp>
          <p:nvGrpSpPr>
            <p:cNvPr id="79" name="Group 78"/>
            <p:cNvGrpSpPr/>
            <p:nvPr/>
          </p:nvGrpSpPr>
          <p:grpSpPr>
            <a:xfrm>
              <a:off x="3995936" y="1175988"/>
              <a:ext cx="2376264" cy="4917308"/>
              <a:chOff x="3995936" y="1175988"/>
              <a:chExt cx="2376264" cy="4917308"/>
            </a:xfrm>
          </p:grpSpPr>
          <p:sp>
            <p:nvSpPr>
              <p:cNvPr id="37" name="Rounded Rectangle 36"/>
              <p:cNvSpPr/>
              <p:nvPr/>
            </p:nvSpPr>
            <p:spPr>
              <a:xfrm>
                <a:off x="3995936" y="1175988"/>
                <a:ext cx="2376264" cy="4917308"/>
              </a:xfrm>
              <a:prstGeom prst="roundRect">
                <a:avLst>
                  <a:gd name="adj" fmla="val 10104"/>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38" name="Rounded Rectangle 37"/>
              <p:cNvSpPr/>
              <p:nvPr/>
            </p:nvSpPr>
            <p:spPr>
              <a:xfrm>
                <a:off x="4067944" y="1295418"/>
                <a:ext cx="2232248" cy="4725870"/>
              </a:xfrm>
              <a:prstGeom prst="roundRect">
                <a:avLst>
                  <a:gd name="adj" fmla="val 10104"/>
                </a:avLst>
              </a:prstGeom>
              <a:gradFill flip="none" rotWithShape="1">
                <a:gsLst>
                  <a:gs pos="49300">
                    <a:schemeClr val="bg1">
                      <a:alpha val="27000"/>
                    </a:schemeClr>
                  </a:gs>
                  <a:gs pos="0">
                    <a:schemeClr val="bg1"/>
                  </a:gs>
                  <a:gs pos="83675">
                    <a:srgbClr val="FFFFFF">
                      <a:alpha val="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tx2">
                        <a:lumMod val="50000"/>
                      </a:schemeClr>
                    </a:solidFill>
                    <a:latin typeface="Trebuchet MS" pitchFamily="34" charset="0"/>
                  </a:rPr>
                  <a:t>CONTINUOUS MONITORING</a:t>
                </a:r>
                <a:endParaRPr lang="en-US" b="1" dirty="0">
                  <a:solidFill>
                    <a:schemeClr val="tx2">
                      <a:lumMod val="50000"/>
                    </a:schemeClr>
                  </a:solidFill>
                  <a:latin typeface="Trebuchet MS" pitchFamily="34" charset="0"/>
                </a:endParaRPr>
              </a:p>
            </p:txBody>
          </p:sp>
          <p:sp>
            <p:nvSpPr>
              <p:cNvPr id="40" name="Rounded Rectangle 39"/>
              <p:cNvSpPr/>
              <p:nvPr/>
            </p:nvSpPr>
            <p:spPr>
              <a:xfrm>
                <a:off x="4139193" y="1329433"/>
                <a:ext cx="2086717"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Build </a:t>
                </a:r>
                <a:r>
                  <a:rPr lang="en-US" dirty="0"/>
                  <a:t>Context</a:t>
                </a:r>
              </a:p>
            </p:txBody>
          </p:sp>
          <p:sp>
            <p:nvSpPr>
              <p:cNvPr id="43" name="Rounded Rectangle 42"/>
              <p:cNvSpPr/>
              <p:nvPr/>
            </p:nvSpPr>
            <p:spPr>
              <a:xfrm>
                <a:off x="4139193" y="1745437"/>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Provisioned Assets</a:t>
                </a:r>
                <a:endParaRPr lang="en-US" dirty="0"/>
              </a:p>
            </p:txBody>
          </p:sp>
          <p:sp>
            <p:nvSpPr>
              <p:cNvPr id="47" name="Rounded Rectangle 46"/>
              <p:cNvSpPr/>
              <p:nvPr/>
            </p:nvSpPr>
            <p:spPr>
              <a:xfrm>
                <a:off x="4139193" y="2161441"/>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Configuration</a:t>
                </a:r>
                <a:endParaRPr lang="en-US" dirty="0"/>
              </a:p>
            </p:txBody>
          </p:sp>
          <p:sp>
            <p:nvSpPr>
              <p:cNvPr id="48" name="Rounded Rectangle 47"/>
              <p:cNvSpPr/>
              <p:nvPr/>
            </p:nvSpPr>
            <p:spPr>
              <a:xfrm>
                <a:off x="4139193" y="2577445"/>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Identity Access</a:t>
                </a:r>
                <a:endParaRPr lang="en-US" dirty="0"/>
              </a:p>
            </p:txBody>
          </p:sp>
          <p:sp>
            <p:nvSpPr>
              <p:cNvPr id="49" name="Rounded Rectangle 48"/>
              <p:cNvSpPr/>
              <p:nvPr/>
            </p:nvSpPr>
            <p:spPr>
              <a:xfrm>
                <a:off x="4139193" y="3409453"/>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Data </a:t>
                </a:r>
                <a:r>
                  <a:rPr lang="en-US" dirty="0"/>
                  <a:t>Violations</a:t>
                </a:r>
              </a:p>
            </p:txBody>
          </p:sp>
          <p:sp>
            <p:nvSpPr>
              <p:cNvPr id="50" name="Rounded Rectangle 49"/>
              <p:cNvSpPr/>
              <p:nvPr/>
            </p:nvSpPr>
            <p:spPr>
              <a:xfrm>
                <a:off x="4139193" y="3825457"/>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a:t>
                </a:r>
                <a:r>
                  <a:rPr lang="en-US" dirty="0" smtClean="0"/>
                  <a:t>Locations</a:t>
                </a:r>
                <a:endParaRPr lang="en-US" dirty="0"/>
              </a:p>
            </p:txBody>
          </p:sp>
          <p:sp>
            <p:nvSpPr>
              <p:cNvPr id="51" name="Rounded Rectangle 50"/>
              <p:cNvSpPr/>
              <p:nvPr/>
            </p:nvSpPr>
            <p:spPr>
              <a:xfrm>
                <a:off x="4139193" y="4241461"/>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Advanced Threats</a:t>
                </a:r>
              </a:p>
            </p:txBody>
          </p:sp>
          <p:sp>
            <p:nvSpPr>
              <p:cNvPr id="52" name="Rounded Rectangle 51"/>
              <p:cNvSpPr/>
              <p:nvPr/>
            </p:nvSpPr>
            <p:spPr>
              <a:xfrm>
                <a:off x="4139193" y="4657464"/>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Vulnerabilities</a:t>
                </a:r>
                <a:endParaRPr lang="en-US" dirty="0"/>
              </a:p>
            </p:txBody>
          </p:sp>
          <p:sp>
            <p:nvSpPr>
              <p:cNvPr id="53" name="Rounded Rectangle 52"/>
              <p:cNvSpPr/>
              <p:nvPr/>
            </p:nvSpPr>
            <p:spPr>
              <a:xfrm>
                <a:off x="4139193" y="2993449"/>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Service Monitoring</a:t>
                </a:r>
                <a:endParaRPr lang="en-US" dirty="0"/>
              </a:p>
            </p:txBody>
          </p:sp>
        </p:grpSp>
        <p:sp>
          <p:nvSpPr>
            <p:cNvPr id="58" name="Right Arrow 57"/>
            <p:cNvSpPr/>
            <p:nvPr/>
          </p:nvSpPr>
          <p:spPr>
            <a:xfrm>
              <a:off x="3635895" y="5373216"/>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59" name="Right Arrow 58"/>
            <p:cNvSpPr/>
            <p:nvPr/>
          </p:nvSpPr>
          <p:spPr>
            <a:xfrm>
              <a:off x="3635136" y="1196640"/>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grpSp>
      <p:grpSp>
        <p:nvGrpSpPr>
          <p:cNvPr id="6" name="Group 5"/>
          <p:cNvGrpSpPr/>
          <p:nvPr/>
        </p:nvGrpSpPr>
        <p:grpSpPr>
          <a:xfrm>
            <a:off x="6225466" y="1247996"/>
            <a:ext cx="2737505" cy="4917308"/>
            <a:chOff x="6225466" y="1175988"/>
            <a:chExt cx="2737505" cy="4917308"/>
          </a:xfrm>
        </p:grpSpPr>
        <p:grpSp>
          <p:nvGrpSpPr>
            <p:cNvPr id="5" name="Group 4"/>
            <p:cNvGrpSpPr/>
            <p:nvPr/>
          </p:nvGrpSpPr>
          <p:grpSpPr>
            <a:xfrm>
              <a:off x="6586707" y="1175988"/>
              <a:ext cx="2376264" cy="4917308"/>
              <a:chOff x="6586707" y="1175988"/>
              <a:chExt cx="2376264" cy="4917308"/>
            </a:xfrm>
          </p:grpSpPr>
          <p:sp>
            <p:nvSpPr>
              <p:cNvPr id="60" name="Rounded Rectangle 59"/>
              <p:cNvSpPr/>
              <p:nvPr/>
            </p:nvSpPr>
            <p:spPr>
              <a:xfrm>
                <a:off x="6586707" y="1175988"/>
                <a:ext cx="2376264" cy="4917308"/>
              </a:xfrm>
              <a:prstGeom prst="roundRect">
                <a:avLst>
                  <a:gd name="adj" fmla="val 10104"/>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61" name="Rounded Rectangle 60"/>
              <p:cNvSpPr/>
              <p:nvPr/>
            </p:nvSpPr>
            <p:spPr>
              <a:xfrm>
                <a:off x="6658715" y="1295418"/>
                <a:ext cx="2232248" cy="4725870"/>
              </a:xfrm>
              <a:prstGeom prst="roundRect">
                <a:avLst>
                  <a:gd name="adj" fmla="val 10104"/>
                </a:avLst>
              </a:prstGeom>
              <a:gradFill flip="none" rotWithShape="1">
                <a:gsLst>
                  <a:gs pos="49300">
                    <a:schemeClr val="bg1">
                      <a:alpha val="27000"/>
                    </a:schemeClr>
                  </a:gs>
                  <a:gs pos="0">
                    <a:schemeClr val="bg1"/>
                  </a:gs>
                  <a:gs pos="83675">
                    <a:srgbClr val="FFFFFF">
                      <a:alpha val="0"/>
                    </a:srgb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smtClean="0">
                    <a:solidFill>
                      <a:schemeClr val="tx2">
                        <a:lumMod val="50000"/>
                      </a:schemeClr>
                    </a:solidFill>
                    <a:latin typeface="Trebuchet MS" pitchFamily="34" charset="0"/>
                  </a:rPr>
                  <a:t>RAPID </a:t>
                </a:r>
              </a:p>
              <a:p>
                <a:pPr algn="ctr"/>
                <a:r>
                  <a:rPr lang="en-US" b="1" dirty="0" smtClean="0">
                    <a:solidFill>
                      <a:schemeClr val="tx2">
                        <a:lumMod val="50000"/>
                      </a:schemeClr>
                    </a:solidFill>
                    <a:latin typeface="Trebuchet MS" pitchFamily="34" charset="0"/>
                  </a:rPr>
                  <a:t>RESPONSE </a:t>
                </a:r>
                <a:endParaRPr lang="en-US" b="1" dirty="0">
                  <a:solidFill>
                    <a:schemeClr val="tx2">
                      <a:lumMod val="50000"/>
                    </a:schemeClr>
                  </a:solidFill>
                  <a:latin typeface="Trebuchet MS" pitchFamily="34" charset="0"/>
                </a:endParaRPr>
              </a:p>
            </p:txBody>
          </p:sp>
          <p:sp>
            <p:nvSpPr>
              <p:cNvPr id="62" name="Rounded Rectangle 61"/>
              <p:cNvSpPr/>
              <p:nvPr/>
            </p:nvSpPr>
            <p:spPr>
              <a:xfrm>
                <a:off x="6729964" y="1329433"/>
                <a:ext cx="2086717"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Analyze Context</a:t>
                </a:r>
                <a:endParaRPr lang="en-US" dirty="0"/>
              </a:p>
            </p:txBody>
          </p:sp>
          <p:sp>
            <p:nvSpPr>
              <p:cNvPr id="63" name="Rounded Rectangle 62"/>
              <p:cNvSpPr/>
              <p:nvPr/>
            </p:nvSpPr>
            <p:spPr>
              <a:xfrm>
                <a:off x="6729964" y="1745437"/>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Systems</a:t>
                </a:r>
                <a:endParaRPr lang="en-US" dirty="0"/>
              </a:p>
            </p:txBody>
          </p:sp>
          <p:sp>
            <p:nvSpPr>
              <p:cNvPr id="64" name="Rounded Rectangle 63"/>
              <p:cNvSpPr/>
              <p:nvPr/>
            </p:nvSpPr>
            <p:spPr>
              <a:xfrm>
                <a:off x="6729964" y="2161441"/>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Communications</a:t>
                </a:r>
                <a:endParaRPr lang="en-US" dirty="0"/>
              </a:p>
            </p:txBody>
          </p:sp>
          <p:sp>
            <p:nvSpPr>
              <p:cNvPr id="65" name="Rounded Rectangle 64"/>
              <p:cNvSpPr/>
              <p:nvPr/>
            </p:nvSpPr>
            <p:spPr>
              <a:xfrm>
                <a:off x="6729964" y="2577445"/>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Third Parties</a:t>
                </a:r>
                <a:endParaRPr lang="en-US" dirty="0"/>
              </a:p>
            </p:txBody>
          </p:sp>
          <p:sp>
            <p:nvSpPr>
              <p:cNvPr id="66" name="Rounded Rectangle 65"/>
              <p:cNvSpPr/>
              <p:nvPr/>
            </p:nvSpPr>
            <p:spPr>
              <a:xfrm>
                <a:off x="6732240" y="4657465"/>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GRC Tools</a:t>
                </a:r>
                <a:endParaRPr lang="en-US" dirty="0"/>
              </a:p>
            </p:txBody>
          </p:sp>
          <p:sp>
            <p:nvSpPr>
              <p:cNvPr id="68" name="Rounded Rectangle 67"/>
              <p:cNvSpPr/>
              <p:nvPr/>
            </p:nvSpPr>
            <p:spPr>
              <a:xfrm>
                <a:off x="6729964" y="3373037"/>
                <a:ext cx="2086717"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Actionable Events</a:t>
                </a:r>
                <a:endParaRPr lang="en-US" dirty="0"/>
              </a:p>
            </p:txBody>
          </p:sp>
          <p:sp>
            <p:nvSpPr>
              <p:cNvPr id="70" name="Rounded Rectangle 69"/>
              <p:cNvSpPr/>
              <p:nvPr/>
            </p:nvSpPr>
            <p:spPr>
              <a:xfrm>
                <a:off x="6732240" y="4241461"/>
                <a:ext cx="2086717"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Manage Workflow</a:t>
                </a:r>
                <a:endParaRPr lang="en-US" dirty="0"/>
              </a:p>
            </p:txBody>
          </p:sp>
          <p:sp>
            <p:nvSpPr>
              <p:cNvPr id="81" name="Right Arrow 80"/>
              <p:cNvSpPr/>
              <p:nvPr/>
            </p:nvSpPr>
            <p:spPr>
              <a:xfrm rot="5400000">
                <a:off x="7521673" y="2827925"/>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55" name="Right Arrow 54"/>
              <p:cNvSpPr/>
              <p:nvPr/>
            </p:nvSpPr>
            <p:spPr>
              <a:xfrm rot="5400000">
                <a:off x="7523949" y="3696349"/>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grpSp>
        <p:sp>
          <p:nvSpPr>
            <p:cNvPr id="72" name="Right Arrow 71"/>
            <p:cNvSpPr/>
            <p:nvPr/>
          </p:nvSpPr>
          <p:spPr>
            <a:xfrm>
              <a:off x="6225466" y="1200359"/>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71" name="Right Arrow 70"/>
            <p:cNvSpPr/>
            <p:nvPr/>
          </p:nvSpPr>
          <p:spPr>
            <a:xfrm>
              <a:off x="6225466" y="5373216"/>
              <a:ext cx="503297" cy="690196"/>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grpSp>
      <p:grpSp>
        <p:nvGrpSpPr>
          <p:cNvPr id="19" name="Group 18"/>
          <p:cNvGrpSpPr/>
          <p:nvPr/>
        </p:nvGrpSpPr>
        <p:grpSpPr>
          <a:xfrm>
            <a:off x="6732239" y="1812825"/>
            <a:ext cx="2086718" cy="3355337"/>
            <a:chOff x="6732239" y="1740817"/>
            <a:chExt cx="2086718" cy="3355337"/>
          </a:xfrm>
        </p:grpSpPr>
        <p:sp>
          <p:nvSpPr>
            <p:cNvPr id="57" name="Rounded Rectangle 56"/>
            <p:cNvSpPr/>
            <p:nvPr/>
          </p:nvSpPr>
          <p:spPr>
            <a:xfrm>
              <a:off x="6732240" y="1740817"/>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RSA enVision</a:t>
              </a:r>
              <a:endParaRPr lang="en-US" dirty="0"/>
            </a:p>
          </p:txBody>
        </p:sp>
        <p:sp>
          <p:nvSpPr>
            <p:cNvPr id="67" name="Rounded Rectangle 66"/>
            <p:cNvSpPr/>
            <p:nvPr/>
          </p:nvSpPr>
          <p:spPr>
            <a:xfrm>
              <a:off x="6732240" y="2179394"/>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RSA NetWitness</a:t>
              </a:r>
            </a:p>
          </p:txBody>
        </p:sp>
        <p:sp>
          <p:nvSpPr>
            <p:cNvPr id="69" name="Rounded Rectangle 68"/>
            <p:cNvSpPr/>
            <p:nvPr/>
          </p:nvSpPr>
          <p:spPr>
            <a:xfrm>
              <a:off x="6732240" y="2595398"/>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RSA FraudAction</a:t>
              </a:r>
            </a:p>
          </p:txBody>
        </p:sp>
        <p:sp>
          <p:nvSpPr>
            <p:cNvPr id="73" name="Rounded Rectangle 72"/>
            <p:cNvSpPr/>
            <p:nvPr/>
          </p:nvSpPr>
          <p:spPr>
            <a:xfrm>
              <a:off x="6732239" y="4664106"/>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RSA Archer</a:t>
              </a:r>
            </a:p>
          </p:txBody>
        </p:sp>
      </p:grpSp>
      <p:cxnSp>
        <p:nvCxnSpPr>
          <p:cNvPr id="8" name="Straight Connector 7"/>
          <p:cNvCxnSpPr/>
          <p:nvPr/>
        </p:nvCxnSpPr>
        <p:spPr>
          <a:xfrm>
            <a:off x="1612698" y="5324958"/>
            <a:ext cx="735027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151396" y="1816764"/>
            <a:ext cx="2092513" cy="3338722"/>
            <a:chOff x="4141467" y="1758496"/>
            <a:chExt cx="2092513" cy="3338722"/>
          </a:xfrm>
        </p:grpSpPr>
        <p:sp>
          <p:nvSpPr>
            <p:cNvPr id="74" name="Rounded Rectangle 73"/>
            <p:cNvSpPr/>
            <p:nvPr/>
          </p:nvSpPr>
          <p:spPr>
            <a:xfrm>
              <a:off x="4141467" y="1758496"/>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MO; AM</a:t>
              </a:r>
              <a:endParaRPr lang="en-US" dirty="0"/>
            </a:p>
          </p:txBody>
        </p:sp>
        <p:sp>
          <p:nvSpPr>
            <p:cNvPr id="75" name="Rounded Rectangle 74"/>
            <p:cNvSpPr/>
            <p:nvPr/>
          </p:nvSpPr>
          <p:spPr>
            <a:xfrm>
              <a:off x="4141467" y="2174500"/>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CM; </a:t>
              </a:r>
              <a:r>
                <a:rPr lang="en-US" dirty="0" smtClean="0"/>
                <a:t>PM</a:t>
              </a:r>
              <a:endParaRPr lang="en-US" dirty="0"/>
            </a:p>
          </p:txBody>
        </p:sp>
        <p:sp>
          <p:nvSpPr>
            <p:cNvPr id="76" name="Rounded Rectangle 75"/>
            <p:cNvSpPr/>
            <p:nvPr/>
          </p:nvSpPr>
          <p:spPr>
            <a:xfrm>
              <a:off x="4141467" y="2590504"/>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IdM</a:t>
              </a:r>
              <a:r>
                <a:rPr lang="en-US" dirty="0"/>
                <a:t>; 2FA; </a:t>
              </a:r>
              <a:r>
                <a:rPr lang="en-US" dirty="0" smtClean="0"/>
                <a:t>3A; NAC</a:t>
              </a:r>
              <a:endParaRPr lang="en-US" dirty="0"/>
            </a:p>
          </p:txBody>
        </p:sp>
        <p:sp>
          <p:nvSpPr>
            <p:cNvPr id="77" name="Rounded Rectangle 76"/>
            <p:cNvSpPr/>
            <p:nvPr/>
          </p:nvSpPr>
          <p:spPr>
            <a:xfrm>
              <a:off x="4141467" y="3422512"/>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DLP; </a:t>
              </a:r>
              <a:r>
                <a:rPr lang="en-US" dirty="0" smtClean="0"/>
                <a:t>FIM; DBM</a:t>
              </a:r>
              <a:endParaRPr lang="en-US" dirty="0"/>
            </a:p>
          </p:txBody>
        </p:sp>
        <p:sp>
          <p:nvSpPr>
            <p:cNvPr id="78" name="Rounded Rectangle 77"/>
            <p:cNvSpPr/>
            <p:nvPr/>
          </p:nvSpPr>
          <p:spPr>
            <a:xfrm>
              <a:off x="4147263" y="3827230"/>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DARE; DIME; </a:t>
              </a:r>
              <a:r>
                <a:rPr lang="en-US" dirty="0"/>
                <a:t>BU</a:t>
              </a:r>
            </a:p>
          </p:txBody>
        </p:sp>
        <p:sp>
          <p:nvSpPr>
            <p:cNvPr id="80" name="Rounded Rectangle 79"/>
            <p:cNvSpPr/>
            <p:nvPr/>
          </p:nvSpPr>
          <p:spPr>
            <a:xfrm>
              <a:off x="4141467" y="4254520"/>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WAF; NFW; </a:t>
              </a:r>
              <a:r>
                <a:rPr lang="en-US" dirty="0" smtClean="0"/>
                <a:t>IPS </a:t>
              </a:r>
              <a:endParaRPr lang="en-US" dirty="0"/>
            </a:p>
          </p:txBody>
        </p:sp>
        <p:sp>
          <p:nvSpPr>
            <p:cNvPr id="83" name="Rounded Rectangle 82"/>
            <p:cNvSpPr/>
            <p:nvPr/>
          </p:nvSpPr>
          <p:spPr>
            <a:xfrm>
              <a:off x="4141467" y="4665170"/>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 VAM; PT</a:t>
              </a:r>
              <a:endParaRPr lang="en-US" dirty="0"/>
            </a:p>
          </p:txBody>
        </p:sp>
        <p:sp>
          <p:nvSpPr>
            <p:cNvPr id="84" name="Rounded Rectangle 83"/>
            <p:cNvSpPr/>
            <p:nvPr/>
          </p:nvSpPr>
          <p:spPr>
            <a:xfrm>
              <a:off x="4141467" y="3006508"/>
              <a:ext cx="2086717"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SEIM; </a:t>
              </a:r>
              <a:r>
                <a:rPr lang="en-US" dirty="0"/>
                <a:t>AV; HFW</a:t>
              </a:r>
            </a:p>
          </p:txBody>
        </p:sp>
      </p:grpSp>
      <p:grpSp>
        <p:nvGrpSpPr>
          <p:cNvPr id="85" name="Group 84"/>
          <p:cNvGrpSpPr/>
          <p:nvPr/>
        </p:nvGrpSpPr>
        <p:grpSpPr>
          <a:xfrm>
            <a:off x="263160" y="6093296"/>
            <a:ext cx="7713101" cy="523220"/>
            <a:chOff x="263160" y="6093296"/>
            <a:chExt cx="7713101" cy="523220"/>
          </a:xfrm>
        </p:grpSpPr>
        <p:sp>
          <p:nvSpPr>
            <p:cNvPr id="86" name="Rectangle 85"/>
            <p:cNvSpPr/>
            <p:nvPr/>
          </p:nvSpPr>
          <p:spPr>
            <a:xfrm>
              <a:off x="263160" y="6093296"/>
              <a:ext cx="447558" cy="523220"/>
            </a:xfrm>
            <a:prstGeom prst="rect">
              <a:avLst/>
            </a:prstGeom>
          </p:spPr>
          <p:txBody>
            <a:bodyPr wrap="none">
              <a:spAutoFit/>
            </a:bodyPr>
            <a:lstStyle/>
            <a:p>
              <a:r>
                <a:rPr lang="en-US" sz="2800" b="1" dirty="0" smtClean="0">
                  <a:solidFill>
                    <a:srgbClr val="1D9ED1"/>
                  </a:solidFill>
                  <a:latin typeface="Verdana" pitchFamily="34" charset="0"/>
                  <a:ea typeface="Verdana" pitchFamily="34" charset="0"/>
                  <a:cs typeface="Verdana" pitchFamily="34" charset="0"/>
                </a:rPr>
                <a:t>P</a:t>
              </a:r>
              <a:endParaRPr lang="en-US" dirty="0"/>
            </a:p>
          </p:txBody>
        </p:sp>
        <p:sp>
          <p:nvSpPr>
            <p:cNvPr id="87" name="Rectangle 86"/>
            <p:cNvSpPr/>
            <p:nvPr/>
          </p:nvSpPr>
          <p:spPr>
            <a:xfrm>
              <a:off x="887288" y="6093296"/>
              <a:ext cx="444352" cy="523220"/>
            </a:xfrm>
            <a:prstGeom prst="rect">
              <a:avLst/>
            </a:prstGeom>
          </p:spPr>
          <p:txBody>
            <a:bodyPr wrap="none">
              <a:spAutoFit/>
            </a:bodyPr>
            <a:lstStyle/>
            <a:p>
              <a:r>
                <a:rPr lang="en-US" sz="2800" b="1" dirty="0">
                  <a:solidFill>
                    <a:srgbClr val="1D9ED1"/>
                  </a:solidFill>
                  <a:latin typeface="Verdana" pitchFamily="34" charset="0"/>
                  <a:ea typeface="Verdana" pitchFamily="34" charset="0"/>
                  <a:cs typeface="Verdana" pitchFamily="34" charset="0"/>
                </a:rPr>
                <a:t>C</a:t>
              </a:r>
              <a:endParaRPr lang="en-US" dirty="0"/>
            </a:p>
          </p:txBody>
        </p:sp>
        <p:sp>
          <p:nvSpPr>
            <p:cNvPr id="88" name="Rectangle 87"/>
            <p:cNvSpPr/>
            <p:nvPr/>
          </p:nvSpPr>
          <p:spPr>
            <a:xfrm>
              <a:off x="2434426" y="6093296"/>
              <a:ext cx="458780" cy="523220"/>
            </a:xfrm>
            <a:prstGeom prst="rect">
              <a:avLst/>
            </a:prstGeom>
          </p:spPr>
          <p:txBody>
            <a:bodyPr wrap="none">
              <a:spAutoFit/>
            </a:bodyPr>
            <a:lstStyle/>
            <a:p>
              <a:r>
                <a:rPr lang="en-US" sz="2800" b="1" dirty="0">
                  <a:solidFill>
                    <a:srgbClr val="1D9ED1"/>
                  </a:solidFill>
                  <a:latin typeface="Verdana" pitchFamily="34" charset="0"/>
                  <a:ea typeface="Verdana" pitchFamily="34" charset="0"/>
                  <a:cs typeface="Verdana" pitchFamily="34" charset="0"/>
                </a:rPr>
                <a:t>V</a:t>
              </a:r>
              <a:endParaRPr lang="en-US" dirty="0"/>
            </a:p>
          </p:txBody>
        </p:sp>
        <p:sp>
          <p:nvSpPr>
            <p:cNvPr id="89" name="Rectangle 88"/>
            <p:cNvSpPr/>
            <p:nvPr/>
          </p:nvSpPr>
          <p:spPr>
            <a:xfrm>
              <a:off x="4958772" y="6093296"/>
              <a:ext cx="524503" cy="523220"/>
            </a:xfrm>
            <a:prstGeom prst="rect">
              <a:avLst/>
            </a:prstGeom>
          </p:spPr>
          <p:txBody>
            <a:bodyPr wrap="none">
              <a:spAutoFit/>
            </a:bodyPr>
            <a:lstStyle/>
            <a:p>
              <a:r>
                <a:rPr lang="en-US" sz="2800" b="1" dirty="0">
                  <a:solidFill>
                    <a:srgbClr val="1D9ED1"/>
                  </a:solidFill>
                  <a:latin typeface="Verdana" pitchFamily="34" charset="0"/>
                  <a:ea typeface="Verdana" pitchFamily="34" charset="0"/>
                  <a:cs typeface="Verdana" pitchFamily="34" charset="0"/>
                </a:rPr>
                <a:t>M</a:t>
              </a:r>
              <a:endParaRPr lang="en-US" dirty="0"/>
            </a:p>
          </p:txBody>
        </p:sp>
        <p:sp>
          <p:nvSpPr>
            <p:cNvPr id="90" name="Rectangle 89"/>
            <p:cNvSpPr/>
            <p:nvPr/>
          </p:nvSpPr>
          <p:spPr>
            <a:xfrm>
              <a:off x="7511069" y="6093296"/>
              <a:ext cx="465192" cy="523220"/>
            </a:xfrm>
            <a:prstGeom prst="rect">
              <a:avLst/>
            </a:prstGeom>
          </p:spPr>
          <p:txBody>
            <a:bodyPr wrap="none">
              <a:spAutoFit/>
            </a:bodyPr>
            <a:lstStyle/>
            <a:p>
              <a:r>
                <a:rPr lang="en-US" sz="2800" b="1" dirty="0">
                  <a:solidFill>
                    <a:srgbClr val="1D9ED1"/>
                  </a:solidFill>
                  <a:latin typeface="Verdana" pitchFamily="34" charset="0"/>
                  <a:ea typeface="Verdana" pitchFamily="34" charset="0"/>
                  <a:cs typeface="Verdana" pitchFamily="34" charset="0"/>
                </a:rPr>
                <a:t>R</a:t>
              </a:r>
              <a:endParaRPr lang="en-US" dirty="0"/>
            </a:p>
          </p:txBody>
        </p:sp>
        <p:cxnSp>
          <p:nvCxnSpPr>
            <p:cNvPr id="91" name="Straight Arrow Connector 90"/>
            <p:cNvCxnSpPr>
              <a:stCxn id="86" idx="3"/>
              <a:endCxn id="87" idx="1"/>
            </p:cNvCxnSpPr>
            <p:nvPr/>
          </p:nvCxnSpPr>
          <p:spPr>
            <a:xfrm>
              <a:off x="710718" y="6354906"/>
              <a:ext cx="176570" cy="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92" name="Straight Arrow Connector 91"/>
            <p:cNvCxnSpPr>
              <a:stCxn id="87" idx="3"/>
              <a:endCxn id="88" idx="1"/>
            </p:cNvCxnSpPr>
            <p:nvPr/>
          </p:nvCxnSpPr>
          <p:spPr>
            <a:xfrm>
              <a:off x="1331640" y="6354906"/>
              <a:ext cx="1102786" cy="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93" name="Straight Arrow Connector 92"/>
            <p:cNvCxnSpPr>
              <a:stCxn id="88" idx="3"/>
              <a:endCxn id="89" idx="1"/>
            </p:cNvCxnSpPr>
            <p:nvPr/>
          </p:nvCxnSpPr>
          <p:spPr>
            <a:xfrm>
              <a:off x="2893206" y="6354906"/>
              <a:ext cx="2065566" cy="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94" name="Straight Arrow Connector 93"/>
            <p:cNvCxnSpPr>
              <a:stCxn id="89" idx="3"/>
              <a:endCxn id="90" idx="1"/>
            </p:cNvCxnSpPr>
            <p:nvPr/>
          </p:nvCxnSpPr>
          <p:spPr>
            <a:xfrm>
              <a:off x="5483275" y="6354906"/>
              <a:ext cx="2027794" cy="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cxnSp>
          <p:nvCxnSpPr>
            <p:cNvPr id="95" name="Elbow Connector 94"/>
            <p:cNvCxnSpPr>
              <a:stCxn id="90" idx="3"/>
              <a:endCxn id="86" idx="1"/>
            </p:cNvCxnSpPr>
            <p:nvPr/>
          </p:nvCxnSpPr>
          <p:spPr>
            <a:xfrm flipH="1">
              <a:off x="263160" y="6354906"/>
              <a:ext cx="7713101" cy="12700"/>
            </a:xfrm>
            <a:prstGeom prst="bentConnector5">
              <a:avLst>
                <a:gd name="adj1" fmla="val -2964"/>
                <a:gd name="adj2" fmla="val -2476079"/>
                <a:gd name="adj3" fmla="val 102964"/>
              </a:avLst>
            </a:prstGeom>
            <a:ln>
              <a:tailEnd type="arrow"/>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703689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p:tgtEl>
                                          <p:spTgt spid="19"/>
                                        </p:tgtEl>
                                        <p:attrNameLst>
                                          <p:attrName>ppt_x</p:attrName>
                                        </p:attrNameLst>
                                      </p:cBhvr>
                                      <p:tavLst>
                                        <p:tav tm="0">
                                          <p:val>
                                            <p:strVal val="#ppt_x-#ppt_w*1.125000"/>
                                          </p:val>
                                        </p:tav>
                                        <p:tav tm="100000">
                                          <p:val>
                                            <p:strVal val="#ppt_x"/>
                                          </p:val>
                                        </p:tav>
                                      </p:tavLst>
                                    </p:anim>
                                    <p:animEffect transition="in" filter="wipe(right)">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title"/>
          </p:nvPr>
        </p:nvSpPr>
        <p:spPr/>
        <p:txBody>
          <a:bodyPr>
            <a:normAutofit fontScale="90000"/>
          </a:bodyPr>
          <a:lstStyle/>
          <a:p>
            <a:r>
              <a:rPr lang="en-US" sz="3200" dirty="0"/>
              <a:t>Session Wrap</a:t>
            </a:r>
            <a:r>
              <a:rPr lang="en-US" dirty="0"/>
              <a:t/>
            </a:r>
            <a:br>
              <a:rPr lang="en-US" dirty="0"/>
            </a:br>
            <a:r>
              <a:rPr lang="en-US" sz="2000" b="0" dirty="0"/>
              <a:t>How can we apply what we discussed today? </a:t>
            </a:r>
            <a:endParaRPr lang="en-US" b="0" dirty="0"/>
          </a:p>
        </p:txBody>
      </p:sp>
      <p:sp>
        <p:nvSpPr>
          <p:cNvPr id="2" name="Slide Number Placeholder 1"/>
          <p:cNvSpPr>
            <a:spLocks noGrp="1"/>
          </p:cNvSpPr>
          <p:nvPr>
            <p:ph type="sldNum" sz="quarter" idx="10"/>
          </p:nvPr>
        </p:nvSpPr>
        <p:spPr>
          <a:xfrm>
            <a:off x="4305300" y="6256483"/>
            <a:ext cx="533400" cy="501650"/>
          </a:xfrm>
        </p:spPr>
        <p:txBody>
          <a:bodyPr/>
          <a:lstStyle/>
          <a:p>
            <a:pPr>
              <a:defRPr/>
            </a:pPr>
            <a:fld id="{027BA6A2-E5DD-49EE-B278-E8306F665F8D}" type="slidenum">
              <a:rPr lang="en-US" smtClean="0"/>
              <a:pPr>
                <a:defRPr/>
              </a:pPr>
              <a:t>13</a:t>
            </a:fld>
            <a:endParaRPr lang="en-US" dirty="0"/>
          </a:p>
        </p:txBody>
      </p:sp>
      <p:sp>
        <p:nvSpPr>
          <p:cNvPr id="7" name="Rounded Rectangle 6"/>
          <p:cNvSpPr/>
          <p:nvPr/>
        </p:nvSpPr>
        <p:spPr>
          <a:xfrm>
            <a:off x="173095" y="1196752"/>
            <a:ext cx="8791394" cy="2520280"/>
          </a:xfrm>
          <a:prstGeom prst="roundRect">
            <a:avLst>
              <a:gd name="adj" fmla="val 4430"/>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8" name="Rounded Rectangle 7"/>
          <p:cNvSpPr/>
          <p:nvPr/>
        </p:nvSpPr>
        <p:spPr>
          <a:xfrm>
            <a:off x="251520" y="1307062"/>
            <a:ext cx="8640960" cy="2337962"/>
          </a:xfrm>
          <a:prstGeom prst="roundRect">
            <a:avLst>
              <a:gd name="adj" fmla="val 4217"/>
            </a:avLst>
          </a:prstGeom>
          <a:gradFill flip="none" rotWithShape="1">
            <a:gsLst>
              <a:gs pos="24000">
                <a:srgbClr val="FFFFFF"/>
              </a:gs>
              <a:gs pos="60000">
                <a:schemeClr val="bg1">
                  <a:alpha val="27000"/>
                </a:schemeClr>
              </a:gs>
              <a:gs pos="0">
                <a:schemeClr val="bg1"/>
              </a:gs>
              <a:gs pos="83675">
                <a:srgbClr val="FFFFFF">
                  <a:alpha val="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lstStyle/>
          <a:p>
            <a:pPr algn="ctr"/>
            <a:r>
              <a:rPr lang="en-US" b="1" dirty="0" smtClean="0">
                <a:solidFill>
                  <a:schemeClr val="tx2">
                    <a:lumMod val="50000"/>
                  </a:schemeClr>
                </a:solidFill>
                <a:latin typeface="Trebuchet MS" pitchFamily="34" charset="0"/>
              </a:rPr>
              <a:t>OUR DISCUSSION</a:t>
            </a:r>
            <a:endParaRPr lang="en-US" b="1" dirty="0">
              <a:solidFill>
                <a:schemeClr val="tx2">
                  <a:lumMod val="50000"/>
                </a:schemeClr>
              </a:solidFill>
              <a:latin typeface="Trebuchet MS" pitchFamily="34" charset="0"/>
            </a:endParaRPr>
          </a:p>
        </p:txBody>
      </p:sp>
      <p:sp>
        <p:nvSpPr>
          <p:cNvPr id="39" name="Rounded Rectangle 38"/>
          <p:cNvSpPr/>
          <p:nvPr/>
        </p:nvSpPr>
        <p:spPr>
          <a:xfrm>
            <a:off x="179512" y="3789040"/>
            <a:ext cx="8784976" cy="2962817"/>
          </a:xfrm>
          <a:prstGeom prst="roundRect">
            <a:avLst>
              <a:gd name="adj" fmla="val 4862"/>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p>
        </p:txBody>
      </p:sp>
      <p:sp>
        <p:nvSpPr>
          <p:cNvPr id="40" name="Rounded Rectangle 39"/>
          <p:cNvSpPr/>
          <p:nvPr/>
        </p:nvSpPr>
        <p:spPr>
          <a:xfrm>
            <a:off x="251520" y="3899350"/>
            <a:ext cx="8640960" cy="2762179"/>
          </a:xfrm>
          <a:prstGeom prst="roundRect">
            <a:avLst>
              <a:gd name="adj" fmla="val 4665"/>
            </a:avLst>
          </a:prstGeom>
          <a:gradFill flip="none" rotWithShape="1">
            <a:gsLst>
              <a:gs pos="24000">
                <a:srgbClr val="FFFFFF"/>
              </a:gs>
              <a:gs pos="74000">
                <a:schemeClr val="bg1">
                  <a:alpha val="27000"/>
                </a:schemeClr>
              </a:gs>
              <a:gs pos="0">
                <a:schemeClr val="bg1"/>
              </a:gs>
              <a:gs pos="83675">
                <a:srgbClr val="FFFFFF">
                  <a:alpha val="0"/>
                </a:srgb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b="1" dirty="0">
                <a:solidFill>
                  <a:schemeClr val="tx2">
                    <a:lumMod val="50000"/>
                  </a:schemeClr>
                </a:solidFill>
                <a:latin typeface="Trebuchet MS" pitchFamily="34" charset="0"/>
              </a:rPr>
              <a:t>OUR </a:t>
            </a:r>
            <a:r>
              <a:rPr lang="en-US" b="1" dirty="0" smtClean="0">
                <a:solidFill>
                  <a:schemeClr val="tx2">
                    <a:lumMod val="50000"/>
                  </a:schemeClr>
                </a:solidFill>
                <a:latin typeface="Trebuchet MS" pitchFamily="34" charset="0"/>
              </a:rPr>
              <a:t>APPLICATION: Next Steps</a:t>
            </a:r>
            <a:endParaRPr lang="en-US" b="1" dirty="0">
              <a:solidFill>
                <a:schemeClr val="tx2">
                  <a:lumMod val="50000"/>
                </a:schemeClr>
              </a:solidFill>
              <a:latin typeface="Trebuchet MS" pitchFamily="34" charset="0"/>
            </a:endParaRPr>
          </a:p>
        </p:txBody>
      </p:sp>
      <p:sp>
        <p:nvSpPr>
          <p:cNvPr id="41" name="Rounded Rectangle 40"/>
          <p:cNvSpPr/>
          <p:nvPr/>
        </p:nvSpPr>
        <p:spPr>
          <a:xfrm>
            <a:off x="467544" y="4503946"/>
            <a:ext cx="3986210"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Specific Actions</a:t>
            </a:r>
            <a:endParaRPr lang="en-US" b="1" dirty="0"/>
          </a:p>
        </p:txBody>
      </p:sp>
      <p:sp>
        <p:nvSpPr>
          <p:cNvPr id="42" name="Rounded Rectangle 41"/>
          <p:cNvSpPr/>
          <p:nvPr/>
        </p:nvSpPr>
        <p:spPr>
          <a:xfrm>
            <a:off x="467544" y="4919950"/>
            <a:ext cx="3986210"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Evaluate Current State:</a:t>
            </a:r>
            <a:endParaRPr lang="en-US" b="1" dirty="0"/>
          </a:p>
        </p:txBody>
      </p:sp>
      <p:sp>
        <p:nvSpPr>
          <p:cNvPr id="43" name="Rounded Rectangle 42"/>
          <p:cNvSpPr/>
          <p:nvPr/>
        </p:nvSpPr>
        <p:spPr>
          <a:xfrm>
            <a:off x="467544" y="5335954"/>
            <a:ext cx="3986210"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i="1" dirty="0" smtClean="0"/>
              <a:t>Asset Inventory</a:t>
            </a:r>
            <a:endParaRPr lang="en-US" i="1" dirty="0"/>
          </a:p>
        </p:txBody>
      </p:sp>
      <p:sp>
        <p:nvSpPr>
          <p:cNvPr id="44" name="Rounded Rectangle 43"/>
          <p:cNvSpPr/>
          <p:nvPr/>
        </p:nvSpPr>
        <p:spPr>
          <a:xfrm>
            <a:off x="467544" y="5751958"/>
            <a:ext cx="3986210"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i="1" dirty="0" smtClean="0"/>
              <a:t>Data Inventory</a:t>
            </a:r>
            <a:endParaRPr lang="en-US" i="1" dirty="0"/>
          </a:p>
        </p:txBody>
      </p:sp>
      <p:sp>
        <p:nvSpPr>
          <p:cNvPr id="45" name="Rounded Rectangle 44"/>
          <p:cNvSpPr/>
          <p:nvPr/>
        </p:nvSpPr>
        <p:spPr>
          <a:xfrm>
            <a:off x="4690246" y="4523547"/>
            <a:ext cx="3986210" cy="432048"/>
          </a:xfrm>
          <a:prstGeom prst="roundRect">
            <a:avLst>
              <a:gd name="adj" fmla="val 38242"/>
            </a:avLst>
          </a:prstGeom>
          <a:gradFill>
            <a:gsLst>
              <a:gs pos="50000">
                <a:schemeClr val="accent1">
                  <a:lumMod val="94000"/>
                </a:schemeClr>
              </a:gs>
              <a:gs pos="0">
                <a:schemeClr val="accent1"/>
              </a:gs>
              <a:gs pos="91000">
                <a:schemeClr val="accent1"/>
              </a:gs>
              <a:gs pos="35000">
                <a:srgbClr val="517BB8"/>
              </a:gs>
              <a:gs pos="12000">
                <a:srgbClr val="517BB8">
                  <a:lumMod val="62000"/>
                  <a:lumOff val="38000"/>
                </a:srgbClr>
              </a:gs>
              <a:gs pos="8677">
                <a:srgbClr val="517BB8"/>
              </a:gs>
              <a:gs pos="64000">
                <a:srgbClr val="517BB8"/>
              </a:gs>
              <a:gs pos="88000">
                <a:srgbClr val="517BB8">
                  <a:lumMod val="46000"/>
                  <a:lumOff val="54000"/>
                </a:srgbClr>
              </a:gs>
              <a:gs pos="100000">
                <a:schemeClr val="accent1"/>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Specific Actions</a:t>
            </a:r>
            <a:endParaRPr lang="en-US" b="1" dirty="0"/>
          </a:p>
        </p:txBody>
      </p:sp>
      <p:sp>
        <p:nvSpPr>
          <p:cNvPr id="46" name="Rounded Rectangle 45"/>
          <p:cNvSpPr/>
          <p:nvPr/>
        </p:nvSpPr>
        <p:spPr>
          <a:xfrm>
            <a:off x="4690246" y="4939551"/>
            <a:ext cx="3986210"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Project: Context Collection Review</a:t>
            </a:r>
            <a:endParaRPr lang="en-US" b="1" dirty="0"/>
          </a:p>
        </p:txBody>
      </p:sp>
      <p:sp>
        <p:nvSpPr>
          <p:cNvPr id="47" name="Rounded Rectangle 46"/>
          <p:cNvSpPr/>
          <p:nvPr/>
        </p:nvSpPr>
        <p:spPr>
          <a:xfrm>
            <a:off x="4690246" y="5355555"/>
            <a:ext cx="3986210"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Project: Context Analysis Review</a:t>
            </a:r>
            <a:endParaRPr lang="en-US" b="1" dirty="0"/>
          </a:p>
        </p:txBody>
      </p:sp>
      <p:sp>
        <p:nvSpPr>
          <p:cNvPr id="48" name="Rounded Rectangle 47"/>
          <p:cNvSpPr/>
          <p:nvPr/>
        </p:nvSpPr>
        <p:spPr>
          <a:xfrm>
            <a:off x="4690246" y="5771558"/>
            <a:ext cx="3986210"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Project: Response Execution Review</a:t>
            </a:r>
            <a:endParaRPr lang="en-US" b="1" dirty="0"/>
          </a:p>
        </p:txBody>
      </p:sp>
      <p:sp>
        <p:nvSpPr>
          <p:cNvPr id="49" name="Rounded Rectangle 48"/>
          <p:cNvSpPr/>
          <p:nvPr/>
        </p:nvSpPr>
        <p:spPr>
          <a:xfrm>
            <a:off x="467544" y="6167962"/>
            <a:ext cx="3986210" cy="432048"/>
          </a:xfrm>
          <a:prstGeom prst="roundRect">
            <a:avLst>
              <a:gd name="adj" fmla="val 38242"/>
            </a:avLst>
          </a:prstGeom>
          <a:gradFill>
            <a:gsLst>
              <a:gs pos="50000">
                <a:schemeClr val="tx1">
                  <a:lumMod val="59000"/>
                  <a:lumOff val="41000"/>
                </a:schemeClr>
              </a:gs>
              <a:gs pos="0">
                <a:schemeClr val="tx1">
                  <a:lumMod val="85000"/>
                  <a:lumOff val="15000"/>
                </a:schemeClr>
              </a:gs>
              <a:gs pos="91000">
                <a:schemeClr val="tx1">
                  <a:lumMod val="75000"/>
                  <a:lumOff val="25000"/>
                </a:schemeClr>
              </a:gs>
              <a:gs pos="35000">
                <a:schemeClr val="tx1">
                  <a:lumMod val="57000"/>
                  <a:lumOff val="43000"/>
                </a:schemeClr>
              </a:gs>
              <a:gs pos="12000">
                <a:schemeClr val="tx1">
                  <a:lumMod val="41000"/>
                  <a:lumOff val="59000"/>
                </a:schemeClr>
              </a:gs>
              <a:gs pos="8677">
                <a:schemeClr val="tx1">
                  <a:lumMod val="75000"/>
                  <a:lumOff val="25000"/>
                </a:schemeClr>
              </a:gs>
              <a:gs pos="64000">
                <a:schemeClr val="tx1">
                  <a:lumMod val="57000"/>
                  <a:lumOff val="43000"/>
                </a:schemeClr>
              </a:gs>
              <a:gs pos="88000">
                <a:schemeClr val="tx1">
                  <a:lumMod val="41000"/>
                  <a:lumOff val="59000"/>
                </a:schemeClr>
              </a:gs>
              <a:gs pos="100000">
                <a:schemeClr val="tx1">
                  <a:lumMod val="85000"/>
                  <a:lumOff val="15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i="1" dirty="0" smtClean="0"/>
              <a:t>Control Inventory</a:t>
            </a:r>
            <a:endParaRPr lang="en-US" i="1" dirty="0"/>
          </a:p>
        </p:txBody>
      </p:sp>
      <p:cxnSp>
        <p:nvCxnSpPr>
          <p:cNvPr id="26" name="Straight Connector 25"/>
          <p:cNvCxnSpPr/>
          <p:nvPr/>
        </p:nvCxnSpPr>
        <p:spPr>
          <a:xfrm>
            <a:off x="173094" y="4363493"/>
            <a:ext cx="8791394"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73094" y="1752034"/>
            <a:ext cx="8791394"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95536" y="1862580"/>
            <a:ext cx="8352928" cy="171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ight Arrow 20"/>
          <p:cNvSpPr/>
          <p:nvPr/>
        </p:nvSpPr>
        <p:spPr>
          <a:xfrm>
            <a:off x="1702072" y="2070658"/>
            <a:ext cx="576064" cy="680180"/>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22" name="Right Arrow 21"/>
          <p:cNvSpPr/>
          <p:nvPr/>
        </p:nvSpPr>
        <p:spPr>
          <a:xfrm>
            <a:off x="3430264" y="2070658"/>
            <a:ext cx="576064" cy="680180"/>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23" name="Right Arrow 22"/>
          <p:cNvSpPr/>
          <p:nvPr/>
        </p:nvSpPr>
        <p:spPr>
          <a:xfrm>
            <a:off x="5158456" y="2070658"/>
            <a:ext cx="576064" cy="680180"/>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24" name="Right Arrow 23"/>
          <p:cNvSpPr/>
          <p:nvPr/>
        </p:nvSpPr>
        <p:spPr>
          <a:xfrm>
            <a:off x="6907430" y="2051186"/>
            <a:ext cx="576064" cy="680180"/>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3" name="TextBox 2"/>
          <p:cNvSpPr txBox="1"/>
          <p:nvPr/>
        </p:nvSpPr>
        <p:spPr>
          <a:xfrm>
            <a:off x="7945333" y="1707187"/>
            <a:ext cx="1019155" cy="246221"/>
          </a:xfrm>
          <a:prstGeom prst="rect">
            <a:avLst/>
          </a:prstGeom>
          <a:noFill/>
        </p:spPr>
        <p:txBody>
          <a:bodyPr wrap="square" rtlCol="0">
            <a:spAutoFit/>
          </a:bodyPr>
          <a:lstStyle/>
          <a:p>
            <a:r>
              <a:rPr lang="en-US" sz="1000" b="1" dirty="0" smtClean="0">
                <a:solidFill>
                  <a:schemeClr val="bg1">
                    <a:lumMod val="85000"/>
                  </a:schemeClr>
                </a:solidFill>
              </a:rPr>
              <a:t>© 2011 VCE</a:t>
            </a:r>
            <a:endParaRPr lang="en-US" sz="1000" b="1" dirty="0">
              <a:solidFill>
                <a:schemeClr val="bg1">
                  <a:lumMod val="85000"/>
                </a:schemeClr>
              </a:solidFill>
            </a:endParaRPr>
          </a:p>
        </p:txBody>
      </p:sp>
      <p:sp>
        <p:nvSpPr>
          <p:cNvPr id="25" name="TextBox 24"/>
          <p:cNvSpPr txBox="1"/>
          <p:nvPr/>
        </p:nvSpPr>
        <p:spPr>
          <a:xfrm>
            <a:off x="7791419" y="4311384"/>
            <a:ext cx="1101062" cy="246221"/>
          </a:xfrm>
          <a:prstGeom prst="rect">
            <a:avLst/>
          </a:prstGeom>
          <a:noFill/>
        </p:spPr>
        <p:txBody>
          <a:bodyPr wrap="square" rtlCol="0">
            <a:spAutoFit/>
          </a:bodyPr>
          <a:lstStyle/>
          <a:p>
            <a:r>
              <a:rPr lang="en-US" sz="1000" b="1" dirty="0" smtClean="0">
                <a:solidFill>
                  <a:schemeClr val="bg1">
                    <a:lumMod val="85000"/>
                  </a:schemeClr>
                </a:solidFill>
              </a:rPr>
              <a:t>© 2011 VCE</a:t>
            </a:r>
            <a:endParaRPr lang="en-US" sz="1000" b="1" dirty="0">
              <a:solidFill>
                <a:schemeClr val="bg1">
                  <a:lumMod val="85000"/>
                </a:schemeClr>
              </a:solidFill>
            </a:endParaRPr>
          </a:p>
        </p:txBody>
      </p:sp>
    </p:spTree>
    <p:extLst>
      <p:ext uri="{BB962C8B-B14F-4D97-AF65-F5344CB8AC3E}">
        <p14:creationId xmlns:p14="http://schemas.microsoft.com/office/powerpoint/2010/main" val="1141345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GRC </a:t>
            </a:r>
            <a:r>
              <a:rPr lang="en-US" dirty="0" smtClean="0"/>
              <a:t>and IT Controls; </a:t>
            </a:r>
            <a:br>
              <a:rPr lang="en-US" dirty="0" smtClean="0"/>
            </a:br>
            <a:r>
              <a:rPr lang="en-US" dirty="0" smtClean="0"/>
              <a:t>Building the Security Program</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2</a:t>
            </a:fld>
            <a:endParaRPr lang="en-US" dirty="0"/>
          </a:p>
        </p:txBody>
      </p:sp>
    </p:spTree>
    <p:extLst>
      <p:ext uri="{BB962C8B-B14F-4D97-AF65-F5344CB8AC3E}">
        <p14:creationId xmlns:p14="http://schemas.microsoft.com/office/powerpoint/2010/main" val="647378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38600" y="533400"/>
            <a:ext cx="483552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schemeClr val="tx1"/>
              </a:solidFill>
            </a:endParaRPr>
          </a:p>
        </p:txBody>
      </p:sp>
      <p:sp>
        <p:nvSpPr>
          <p:cNvPr id="3" name="Title 2"/>
          <p:cNvSpPr>
            <a:spLocks noGrp="1"/>
          </p:cNvSpPr>
          <p:nvPr>
            <p:ph type="ctrTitle"/>
          </p:nvPr>
        </p:nvSpPr>
        <p:spPr/>
        <p:txBody>
          <a:bodyPr/>
          <a:lstStyle/>
          <a:p>
            <a:r>
              <a:rPr lang="en-US" dirty="0" smtClean="0"/>
              <a:t>Practical Application</a:t>
            </a:r>
            <a:endParaRPr lang="en-US" dirty="0"/>
          </a:p>
        </p:txBody>
      </p:sp>
      <p:sp>
        <p:nvSpPr>
          <p:cNvPr id="4" name="Subtitle 3"/>
          <p:cNvSpPr>
            <a:spLocks noGrp="1"/>
          </p:cNvSpPr>
          <p:nvPr>
            <p:ph type="subTitle" idx="1"/>
          </p:nvPr>
        </p:nvSpPr>
        <p:spPr/>
        <p:txBody>
          <a:bodyPr/>
          <a:lstStyle/>
          <a:p>
            <a:r>
              <a:rPr lang="en-US" dirty="0" smtClean="0"/>
              <a:t>IT Controls. GRC. Why do you care?</a:t>
            </a:r>
          </a:p>
          <a:p>
            <a:r>
              <a:rPr lang="en-US" sz="2400" dirty="0" smtClean="0"/>
              <a:t>Presentation delivered at RSA London. </a:t>
            </a:r>
          </a:p>
          <a:p>
            <a:r>
              <a:rPr lang="en-US" sz="2400" dirty="0" smtClean="0"/>
              <a:t>This is a blessedly shortened version. </a:t>
            </a:r>
            <a:r>
              <a:rPr lang="en-US" dirty="0" smtClean="0"/>
              <a:t> </a:t>
            </a:r>
            <a:endParaRPr lang="en-US" dirty="0"/>
          </a:p>
        </p:txBody>
      </p:sp>
    </p:spTree>
    <p:extLst>
      <p:ext uri="{BB962C8B-B14F-4D97-AF65-F5344CB8AC3E}">
        <p14:creationId xmlns:p14="http://schemas.microsoft.com/office/powerpoint/2010/main" val="238264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E08D592-B470-48C0-89E6-7EA2DBBFE3E1}" type="slidenum">
              <a:rPr lang="en-US" smtClean="0"/>
              <a:pPr/>
              <a:t>4</a:t>
            </a:fld>
            <a:endParaRPr lang="en-US" dirty="0"/>
          </a:p>
        </p:txBody>
      </p:sp>
      <p:sp>
        <p:nvSpPr>
          <p:cNvPr id="11266" name="Title 1"/>
          <p:cNvSpPr>
            <a:spLocks noGrp="1"/>
          </p:cNvSpPr>
          <p:nvPr>
            <p:ph type="title"/>
          </p:nvPr>
        </p:nvSpPr>
        <p:spPr/>
        <p:txBody>
          <a:bodyPr/>
          <a:lstStyle/>
          <a:p>
            <a:r>
              <a:rPr lang="en-US" smtClean="0"/>
              <a:t>Agenda</a:t>
            </a:r>
            <a:endParaRPr lang="en-US" dirty="0" smtClean="0"/>
          </a:p>
        </p:txBody>
      </p:sp>
      <p:grpSp>
        <p:nvGrpSpPr>
          <p:cNvPr id="2" name="Group 1"/>
          <p:cNvGrpSpPr/>
          <p:nvPr/>
        </p:nvGrpSpPr>
        <p:grpSpPr>
          <a:xfrm>
            <a:off x="107504" y="1556792"/>
            <a:ext cx="8856984" cy="1944216"/>
            <a:chOff x="395536" y="1645400"/>
            <a:chExt cx="8352928" cy="1711592"/>
          </a:xfrm>
        </p:grpSpPr>
        <p:pic>
          <p:nvPicPr>
            <p:cNvPr id="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95536" y="1645400"/>
              <a:ext cx="8352928" cy="171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1702072" y="1864296"/>
              <a:ext cx="576064" cy="680180"/>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12" name="Right Arrow 11"/>
            <p:cNvSpPr/>
            <p:nvPr/>
          </p:nvSpPr>
          <p:spPr>
            <a:xfrm>
              <a:off x="3430264" y="1864296"/>
              <a:ext cx="576064" cy="680180"/>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13" name="Right Arrow 12"/>
            <p:cNvSpPr/>
            <p:nvPr/>
          </p:nvSpPr>
          <p:spPr>
            <a:xfrm>
              <a:off x="5158456" y="1864296"/>
              <a:ext cx="576064" cy="680180"/>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sp>
          <p:nvSpPr>
            <p:cNvPr id="14" name="Right Arrow 13"/>
            <p:cNvSpPr/>
            <p:nvPr/>
          </p:nvSpPr>
          <p:spPr>
            <a:xfrm>
              <a:off x="6907430" y="1844824"/>
              <a:ext cx="576064" cy="680180"/>
            </a:xfrm>
            <a:prstGeom prst="rightArrow">
              <a:avLst/>
            </a:prstGeom>
            <a:gradFill flip="none" rotWithShape="1">
              <a:gsLst>
                <a:gs pos="0">
                  <a:schemeClr val="bg1">
                    <a:lumMod val="78000"/>
                    <a:alpha val="58000"/>
                  </a:schemeClr>
                </a:gs>
                <a:gs pos="68000">
                  <a:srgbClr val="BBCADF">
                    <a:alpha val="99000"/>
                    <a:lumMod val="98000"/>
                  </a:srgbClr>
                </a:gs>
                <a:gs pos="65000">
                  <a:srgbClr val="BDC9DA"/>
                </a:gs>
                <a:gs pos="100000">
                  <a:schemeClr val="accent1">
                    <a:lumMod val="40000"/>
                    <a:lumOff val="60000"/>
                  </a:schemeClr>
                </a:gs>
              </a:gsLst>
              <a:lin ang="0" scaled="1"/>
              <a:tileRect/>
            </a:gradFill>
            <a:ln w="28575" cap="flat" cmpd="sng" algn="ctr">
              <a:gradFill flip="none" rotWithShape="1">
                <a:gsLst>
                  <a:gs pos="22000">
                    <a:srgbClr val="ABBDE4"/>
                  </a:gs>
                  <a:gs pos="1000">
                    <a:schemeClr val="accent1">
                      <a:tint val="66000"/>
                      <a:satMod val="160000"/>
                      <a:alpha val="0"/>
                    </a:schemeClr>
                  </a:gs>
                  <a:gs pos="50000">
                    <a:schemeClr val="accent1">
                      <a:tint val="44500"/>
                      <a:satMod val="160000"/>
                    </a:schemeClr>
                  </a:gs>
                  <a:gs pos="100000">
                    <a:schemeClr val="accent1">
                      <a:tint val="23500"/>
                      <a:satMod val="160000"/>
                    </a:schemeClr>
                  </a:gs>
                </a:gsLst>
                <a:lin ang="0" scaled="1"/>
                <a:tileRect/>
              </a:gradFill>
              <a:prstDash val="solid"/>
              <a:miter lim="800000"/>
              <a:headEnd type="none" w="med" len="med"/>
              <a:tailEnd type="none" w="med" len="med"/>
            </a:ln>
            <a:effectLst>
              <a:outerShdw blurRad="215900" dist="38100" algn="l" rotWithShape="0">
                <a:prstClr val="black">
                  <a:alpha val="9000"/>
                </a:prstClr>
              </a:outerShdw>
            </a:effectLst>
          </p:spPr>
          <p:txBody>
            <a:bodyPr wrap="none" lIns="91280" tIns="45640" rIns="91280" bIns="45640"/>
            <a:lstStyle/>
            <a:p>
              <a:pPr algn="ctr" eaLnBrk="0" hangingPunct="0"/>
              <a:endParaRPr lang="en-US" sz="1200" b="1">
                <a:solidFill>
                  <a:srgbClr val="000000"/>
                </a:solidFill>
                <a:latin typeface="Arial" pitchFamily="34" charset="0"/>
                <a:cs typeface="Arial" charset="0"/>
              </a:endParaRPr>
            </a:p>
          </p:txBody>
        </p:sp>
      </p:grpSp>
    </p:spTree>
    <p:extLst>
      <p:ext uri="{BB962C8B-B14F-4D97-AF65-F5344CB8AC3E}">
        <p14:creationId xmlns:p14="http://schemas.microsoft.com/office/powerpoint/2010/main" val="1698868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4D43B7B-CFE0-4B55-9F5F-88E82108B2A1}" type="slidenum">
              <a:rPr lang="en-US" smtClean="0"/>
              <a:pPr fontAlgn="base">
                <a:spcBef>
                  <a:spcPct val="0"/>
                </a:spcBef>
                <a:spcAft>
                  <a:spcPct val="0"/>
                </a:spcAft>
              </a:pPr>
              <a:t>5</a:t>
            </a:fld>
            <a:endParaRPr lang="en-US" smtClean="0"/>
          </a:p>
        </p:txBody>
      </p:sp>
      <p:pic>
        <p:nvPicPr>
          <p:cNvPr id="56322" name="Picture 5" descr="Image:NR-1 986.jpg">
            <a:hlinkClick r:id="rId3"/>
          </p:cNvPr>
          <p:cNvPicPr>
            <a:picLocks noChangeAspect="1" noChangeArrowheads="1"/>
          </p:cNvPicPr>
          <p:nvPr/>
        </p:nvPicPr>
        <p:blipFill>
          <a:blip r:embed="rId4" cstate="print"/>
          <a:srcRect r="7500"/>
          <a:stretch>
            <a:fillRect/>
          </a:stretch>
        </p:blipFill>
        <p:spPr bwMode="auto">
          <a:xfrm>
            <a:off x="0" y="0"/>
            <a:ext cx="9144000" cy="6858000"/>
          </a:xfrm>
          <a:prstGeom prst="rect">
            <a:avLst/>
          </a:prstGeom>
          <a:noFill/>
          <a:ln w="9525">
            <a:noFill/>
            <a:miter lim="800000"/>
            <a:headEnd/>
            <a:tailEnd/>
          </a:ln>
        </p:spPr>
      </p:pic>
      <p:sp>
        <p:nvSpPr>
          <p:cNvPr id="2" name="TextBox 1"/>
          <p:cNvSpPr txBox="1"/>
          <p:nvPr/>
        </p:nvSpPr>
        <p:spPr>
          <a:xfrm>
            <a:off x="5868144" y="4509120"/>
            <a:ext cx="3168352" cy="1200329"/>
          </a:xfrm>
          <a:prstGeom prst="rect">
            <a:avLst/>
          </a:prstGeom>
          <a:noFill/>
        </p:spPr>
        <p:txBody>
          <a:bodyPr wrap="square" rtlCol="0">
            <a:spAutoFit/>
          </a:bodyPr>
          <a:lstStyle/>
          <a:p>
            <a:pPr algn="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Submarine NR-1</a:t>
            </a:r>
          </a:p>
          <a:p>
            <a:pPr algn="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12 Man Crew</a:t>
            </a:r>
          </a:p>
          <a:p>
            <a:pPr algn="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Nuclear Powered </a:t>
            </a:r>
          </a:p>
          <a:p>
            <a:pPr algn="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Deep Submersible</a:t>
            </a:r>
          </a:p>
        </p:txBody>
      </p:sp>
    </p:spTree>
    <p:extLst>
      <p:ext uri="{BB962C8B-B14F-4D97-AF65-F5344CB8AC3E}">
        <p14:creationId xmlns:p14="http://schemas.microsoft.com/office/powerpoint/2010/main" val="1566626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688" y="1268760"/>
            <a:ext cx="8834437" cy="509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74221" y="2050195"/>
            <a:ext cx="2962275"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59832" y="2056545"/>
            <a:ext cx="2932113"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33" y="2028764"/>
            <a:ext cx="3024187"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normAutofit fontScale="90000"/>
          </a:bodyPr>
          <a:lstStyle/>
          <a:p>
            <a:r>
              <a:rPr lang="en-US" sz="3200" dirty="0" smtClean="0"/>
              <a:t>Solution Delivery</a:t>
            </a:r>
            <a:r>
              <a:rPr lang="en-US" sz="3200" dirty="0"/>
              <a:t>, Security, and </a:t>
            </a:r>
            <a:r>
              <a:rPr lang="en-US" sz="3200" dirty="0" smtClean="0"/>
              <a:t>Alignment</a:t>
            </a:r>
            <a:r>
              <a:rPr lang="en-US" dirty="0"/>
              <a:t/>
            </a:r>
            <a:br>
              <a:rPr lang="en-US" dirty="0"/>
            </a:br>
            <a:r>
              <a:rPr lang="en-US" sz="2000" b="0" dirty="0" smtClean="0"/>
              <a:t>Security </a:t>
            </a:r>
            <a:r>
              <a:rPr lang="en-US" sz="2000" b="0" dirty="0"/>
              <a:t>and Assurance </a:t>
            </a:r>
            <a:r>
              <a:rPr lang="en-US" sz="2000" b="0" dirty="0" smtClean="0"/>
              <a:t>Frameworks Are Difficult.</a:t>
            </a:r>
            <a:endParaRPr lang="en-US" b="0" dirty="0"/>
          </a:p>
        </p:txBody>
      </p:sp>
      <p:sp>
        <p:nvSpPr>
          <p:cNvPr id="2" name="Slide Number Placeholder 1"/>
          <p:cNvSpPr>
            <a:spLocks noGrp="1"/>
          </p:cNvSpPr>
          <p:nvPr>
            <p:ph type="sldNum" sz="quarter" idx="10"/>
          </p:nvPr>
        </p:nvSpPr>
        <p:spPr/>
        <p:txBody>
          <a:bodyPr/>
          <a:lstStyle/>
          <a:p>
            <a:pPr>
              <a:defRPr/>
            </a:pPr>
            <a:fld id="{0A29FD8E-96A8-4A7C-BD40-BB9958474BAA}" type="slidenum">
              <a:rPr lang="en-US" smtClean="0"/>
              <a:pPr>
                <a:defRPr/>
              </a:pPr>
              <a:t>6</a:t>
            </a:fld>
            <a:endParaRPr lang="en-US" dirty="0"/>
          </a:p>
        </p:txBody>
      </p:sp>
      <p:sp>
        <p:nvSpPr>
          <p:cNvPr id="5" name="Rectangle 4"/>
          <p:cNvSpPr/>
          <p:nvPr/>
        </p:nvSpPr>
        <p:spPr>
          <a:xfrm>
            <a:off x="153989" y="5877272"/>
            <a:ext cx="8882507" cy="461665"/>
          </a:xfrm>
          <a:prstGeom prst="rect">
            <a:avLst/>
          </a:prstGeom>
        </p:spPr>
        <p:txBody>
          <a:bodyPr wrap="square">
            <a:spAutoFit/>
          </a:bodyPr>
          <a:lstStyle/>
          <a:p>
            <a:r>
              <a:rPr lang="en-US" sz="2400" b="1" dirty="0" smtClean="0">
                <a:solidFill>
                  <a:srgbClr val="1D9ED1"/>
                </a:solidFill>
                <a:latin typeface="Verdana" pitchFamily="34" charset="0"/>
                <a:ea typeface="Verdana" pitchFamily="34" charset="0"/>
                <a:cs typeface="Verdana" pitchFamily="34" charset="0"/>
              </a:rPr>
              <a:t>Solution Delivery</a:t>
            </a:r>
            <a:r>
              <a:rPr lang="en-US" sz="2400" b="1" dirty="0">
                <a:solidFill>
                  <a:srgbClr val="1D9ED1"/>
                </a:solidFill>
                <a:latin typeface="Verdana" pitchFamily="34" charset="0"/>
                <a:ea typeface="Verdana" pitchFamily="34" charset="0"/>
                <a:cs typeface="Verdana" pitchFamily="34" charset="0"/>
              </a:rPr>
              <a:t>, Security, and </a:t>
            </a:r>
            <a:r>
              <a:rPr lang="en-US" sz="2400" b="1" dirty="0" smtClean="0">
                <a:solidFill>
                  <a:srgbClr val="1D9ED1"/>
                </a:solidFill>
                <a:latin typeface="Verdana" pitchFamily="34" charset="0"/>
                <a:ea typeface="Verdana" pitchFamily="34" charset="0"/>
                <a:cs typeface="Verdana" pitchFamily="34" charset="0"/>
              </a:rPr>
              <a:t>Alignment Cycles</a:t>
            </a:r>
            <a:endParaRPr lang="en-US" sz="1600" dirty="0"/>
          </a:p>
        </p:txBody>
      </p:sp>
    </p:spTree>
    <p:extLst>
      <p:ext uri="{BB962C8B-B14F-4D97-AF65-F5344CB8AC3E}">
        <p14:creationId xmlns:p14="http://schemas.microsoft.com/office/powerpoint/2010/main" val="378009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wheel(1)">
                                      <p:cBhvr>
                                        <p:cTn id="12" dur="500"/>
                                        <p:tgtEl>
                                          <p:spTgt spid="1024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wheel(1)">
                                      <p:cBhvr>
                                        <p:cTn id="1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7574" y="2607247"/>
            <a:ext cx="2298700"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68885" y="3218687"/>
            <a:ext cx="334963" cy="227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105541" y="3063021"/>
            <a:ext cx="341313" cy="2279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33157" y="2917589"/>
            <a:ext cx="341313" cy="2279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69295" y="2780078"/>
            <a:ext cx="341313" cy="2279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798639" y="2631509"/>
            <a:ext cx="341313" cy="2279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1" name="Straight Arrow Connector 50"/>
          <p:cNvCxnSpPr/>
          <p:nvPr/>
        </p:nvCxnSpPr>
        <p:spPr>
          <a:xfrm>
            <a:off x="2405989" y="4733667"/>
            <a:ext cx="2099930" cy="4"/>
          </a:xfrm>
          <a:prstGeom prst="straightConnector1">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76200" cap="rnd">
            <a:solidFill>
              <a:schemeClr val="accent1">
                <a:lumMod val="75000"/>
              </a:schemeClr>
            </a:solidFill>
            <a:tailEnd type="triangle" w="lg" len="med"/>
          </a:ln>
          <a:effectLst>
            <a:glow rad="101600">
              <a:schemeClr val="tx2">
                <a:lumMod val="50000"/>
                <a:alpha val="40000"/>
              </a:schemeClr>
            </a:glow>
            <a:outerShdw blurRad="50800" dist="38100" dir="2700000" algn="tl" rotWithShape="0">
              <a:prstClr val="black">
                <a:alpha val="40000"/>
              </a:prstClr>
            </a:outerShdw>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cxnSp>
      <p:pic>
        <p:nvPicPr>
          <p:cNvPr id="26627" name="Picture 3"/>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58359" y="1481839"/>
            <a:ext cx="3597275"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itle 32"/>
          <p:cNvSpPr>
            <a:spLocks noGrp="1"/>
          </p:cNvSpPr>
          <p:nvPr>
            <p:ph type="title"/>
          </p:nvPr>
        </p:nvSpPr>
        <p:spPr>
          <a:xfrm>
            <a:off x="0" y="344556"/>
            <a:ext cx="9144000" cy="685800"/>
          </a:xfrm>
        </p:spPr>
        <p:txBody>
          <a:bodyPr>
            <a:normAutofit fontScale="90000"/>
          </a:bodyPr>
          <a:lstStyle/>
          <a:p>
            <a:r>
              <a:rPr lang="en-US" dirty="0" smtClean="0"/>
              <a:t>Security is Multidimensional. Not Two. </a:t>
            </a:r>
            <a:br>
              <a:rPr lang="en-US" dirty="0" smtClean="0"/>
            </a:br>
            <a:r>
              <a:rPr lang="en-US" sz="2000" b="0" dirty="0" smtClean="0"/>
              <a:t>Interrelationships between Infrastructure, Security, and GRC</a:t>
            </a:r>
            <a:endParaRPr lang="en-US" sz="2000" b="0" dirty="0"/>
          </a:p>
        </p:txBody>
      </p:sp>
      <p:grpSp>
        <p:nvGrpSpPr>
          <p:cNvPr id="58" name="Group 57"/>
          <p:cNvGrpSpPr/>
          <p:nvPr/>
        </p:nvGrpSpPr>
        <p:grpSpPr>
          <a:xfrm>
            <a:off x="5288254" y="1174357"/>
            <a:ext cx="3429480" cy="2084217"/>
            <a:chOff x="206748" y="1377885"/>
            <a:chExt cx="1707977" cy="2974388"/>
          </a:xfrm>
        </p:grpSpPr>
        <p:sp>
          <p:nvSpPr>
            <p:cNvPr id="59" name="Rectangle 58"/>
            <p:cNvSpPr/>
            <p:nvPr/>
          </p:nvSpPr>
          <p:spPr>
            <a:xfrm>
              <a:off x="206748" y="1690762"/>
              <a:ext cx="1707977"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a:solidFill>
                    <a:schemeClr val="tx1">
                      <a:lumMod val="75000"/>
                      <a:lumOff val="25000"/>
                    </a:schemeClr>
                  </a:solidFill>
                </a:rPr>
                <a:t>Key Objectives: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Strategize based on GRC objectives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Processes to identify, acquire technologies to deliver solutions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COBIT PO, AI Domains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Hardware delivery and setup</a:t>
              </a:r>
              <a:endParaRPr lang="en-US" sz="1400" dirty="0">
                <a:solidFill>
                  <a:schemeClr val="tx1">
                    <a:lumMod val="75000"/>
                    <a:lumOff val="25000"/>
                  </a:schemeClr>
                </a:solidFill>
              </a:endParaRPr>
            </a:p>
          </p:txBody>
        </p:sp>
        <p:sp>
          <p:nvSpPr>
            <p:cNvPr id="60" name="Round Same Side Corner Rectangle 59"/>
            <p:cNvSpPr/>
            <p:nvPr/>
          </p:nvSpPr>
          <p:spPr>
            <a:xfrm>
              <a:off x="208374" y="1377885"/>
              <a:ext cx="1706351"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smtClean="0">
                  <a:solidFill>
                    <a:prstClr val="white"/>
                  </a:solidFill>
                </a:rPr>
                <a:t>Provision</a:t>
              </a:r>
              <a:endParaRPr lang="en-US" sz="1400" b="1" dirty="0">
                <a:solidFill>
                  <a:prstClr val="white"/>
                </a:solidFill>
              </a:endParaRPr>
            </a:p>
          </p:txBody>
        </p:sp>
      </p:grpSp>
      <p:grpSp>
        <p:nvGrpSpPr>
          <p:cNvPr id="61" name="Group 60"/>
          <p:cNvGrpSpPr/>
          <p:nvPr/>
        </p:nvGrpSpPr>
        <p:grpSpPr>
          <a:xfrm>
            <a:off x="5280323" y="1172350"/>
            <a:ext cx="3445342" cy="2088231"/>
            <a:chOff x="1939370" y="1372156"/>
            <a:chExt cx="1715877" cy="2980117"/>
          </a:xfrm>
        </p:grpSpPr>
        <p:sp>
          <p:nvSpPr>
            <p:cNvPr id="62" name="Rectangle 61"/>
            <p:cNvSpPr/>
            <p:nvPr/>
          </p:nvSpPr>
          <p:spPr>
            <a:xfrm>
              <a:off x="1939370" y="1690762"/>
              <a:ext cx="1711235"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smtClean="0">
                  <a:solidFill>
                    <a:schemeClr val="tx1">
                      <a:lumMod val="75000"/>
                      <a:lumOff val="25000"/>
                    </a:schemeClr>
                  </a:solidFill>
                </a:rPr>
                <a:t>Key Objectives: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Set up and align system to your </a:t>
              </a:r>
              <a:br>
                <a:rPr lang="en-US" sz="1400" dirty="0" smtClean="0">
                  <a:solidFill>
                    <a:schemeClr val="tx1">
                      <a:lumMod val="75000"/>
                      <a:lumOff val="25000"/>
                    </a:schemeClr>
                  </a:solidFill>
                </a:rPr>
              </a:br>
              <a:r>
                <a:rPr lang="en-US" sz="1400" b="1" dirty="0" smtClean="0">
                  <a:solidFill>
                    <a:schemeClr val="tx1">
                      <a:lumMod val="75000"/>
                      <a:lumOff val="25000"/>
                    </a:schemeClr>
                  </a:solidFill>
                </a:rPr>
                <a:t>[1]</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corporate policies</a:t>
              </a:r>
              <a:r>
                <a:rPr lang="en-US" sz="1400" dirty="0" smtClean="0">
                  <a:solidFill>
                    <a:schemeClr val="tx1">
                      <a:lumMod val="75000"/>
                      <a:lumOff val="25000"/>
                    </a:schemeClr>
                  </a:solidFill>
                </a:rPr>
                <a:t> (</a:t>
              </a:r>
              <a:r>
                <a:rPr lang="en-US" sz="1400" i="1" dirty="0" smtClean="0">
                  <a:solidFill>
                    <a:schemeClr val="tx1">
                      <a:lumMod val="75000"/>
                      <a:lumOff val="25000"/>
                    </a:schemeClr>
                  </a:solidFill>
                </a:rPr>
                <a:t>culture</a:t>
              </a:r>
              <a:r>
                <a:rPr lang="en-US" sz="1400" dirty="0" smtClean="0">
                  <a:solidFill>
                    <a:schemeClr val="tx1">
                      <a:lumMod val="75000"/>
                      <a:lumOff val="25000"/>
                    </a:schemeClr>
                  </a:solidFill>
                </a:rPr>
                <a:t>), </a:t>
              </a:r>
              <a:br>
                <a:rPr lang="en-US" sz="1400" dirty="0" smtClean="0">
                  <a:solidFill>
                    <a:schemeClr val="tx1">
                      <a:lumMod val="75000"/>
                      <a:lumOff val="25000"/>
                    </a:schemeClr>
                  </a:solidFill>
                </a:rPr>
              </a:br>
              <a:r>
                <a:rPr lang="en-US" sz="1400" b="1" dirty="0" smtClean="0">
                  <a:solidFill>
                    <a:schemeClr val="tx1">
                      <a:lumMod val="75000"/>
                      <a:lumOff val="25000"/>
                    </a:schemeClr>
                  </a:solidFill>
                </a:rPr>
                <a:t>[2]</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best practices</a:t>
              </a:r>
              <a:r>
                <a:rPr lang="en-US" sz="1400" dirty="0" smtClean="0">
                  <a:solidFill>
                    <a:schemeClr val="tx1">
                      <a:lumMod val="75000"/>
                      <a:lumOff val="25000"/>
                    </a:schemeClr>
                  </a:solidFill>
                </a:rPr>
                <a:t> (</a:t>
              </a:r>
              <a:r>
                <a:rPr lang="en-US" sz="1400" i="1" dirty="0" smtClean="0">
                  <a:solidFill>
                    <a:schemeClr val="tx1">
                      <a:lumMod val="75000"/>
                      <a:lumOff val="25000"/>
                    </a:schemeClr>
                  </a:solidFill>
                </a:rPr>
                <a:t>security</a:t>
              </a:r>
              <a:r>
                <a:rPr lang="en-US" sz="1400" dirty="0" smtClean="0">
                  <a:solidFill>
                    <a:schemeClr val="tx1">
                      <a:lumMod val="75000"/>
                      <a:lumOff val="25000"/>
                    </a:schemeClr>
                  </a:solidFill>
                </a:rPr>
                <a:t>), and </a:t>
              </a:r>
              <a:br>
                <a:rPr lang="en-US" sz="1400" dirty="0" smtClean="0">
                  <a:solidFill>
                    <a:schemeClr val="tx1">
                      <a:lumMod val="75000"/>
                      <a:lumOff val="25000"/>
                    </a:schemeClr>
                  </a:solidFill>
                </a:rPr>
              </a:br>
              <a:r>
                <a:rPr lang="en-US" sz="1400" b="1" dirty="0" smtClean="0">
                  <a:solidFill>
                    <a:schemeClr val="tx1">
                      <a:lumMod val="75000"/>
                      <a:lumOff val="25000"/>
                    </a:schemeClr>
                  </a:solidFill>
                </a:rPr>
                <a:t>[3]</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authorities</a:t>
              </a:r>
              <a:r>
                <a:rPr lang="en-US" sz="1400" dirty="0" smtClean="0">
                  <a:solidFill>
                    <a:schemeClr val="tx1">
                      <a:lumMod val="75000"/>
                      <a:lumOff val="25000"/>
                    </a:schemeClr>
                  </a:solidFill>
                </a:rPr>
                <a:t> (</a:t>
              </a:r>
              <a:r>
                <a:rPr lang="en-US" sz="1400" i="1" dirty="0" smtClean="0">
                  <a:solidFill>
                    <a:schemeClr val="tx1">
                      <a:lumMod val="75000"/>
                      <a:lumOff val="25000"/>
                    </a:schemeClr>
                  </a:solidFill>
                </a:rPr>
                <a:t>compliance</a:t>
              </a:r>
              <a:r>
                <a:rPr lang="en-US" sz="1400" dirty="0" smtClean="0">
                  <a:solidFill>
                    <a:schemeClr val="tx1">
                      <a:lumMod val="75000"/>
                      <a:lumOff val="25000"/>
                    </a:schemeClr>
                  </a:solidFill>
                </a:rPr>
                <a:t>)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Includes defining resources and process alignment</a:t>
              </a:r>
            </a:p>
            <a:p>
              <a:pPr marL="228600" indent="-228600" fontAlgn="base">
                <a:spcBef>
                  <a:spcPct val="0"/>
                </a:spcBef>
                <a:spcAft>
                  <a:spcPct val="0"/>
                </a:spcAft>
                <a:buFont typeface="Arial" pitchFamily="34" charset="0"/>
                <a:buChar char="•"/>
              </a:pPr>
              <a:endParaRPr lang="en-US" sz="1400" dirty="0" smtClean="0">
                <a:solidFill>
                  <a:schemeClr val="tx1">
                    <a:lumMod val="75000"/>
                    <a:lumOff val="25000"/>
                  </a:schemeClr>
                </a:solidFill>
              </a:endParaRPr>
            </a:p>
          </p:txBody>
        </p:sp>
        <p:sp>
          <p:nvSpPr>
            <p:cNvPr id="63" name="Round Same Side Corner Rectangle 62"/>
            <p:cNvSpPr/>
            <p:nvPr/>
          </p:nvSpPr>
          <p:spPr>
            <a:xfrm>
              <a:off x="1944013" y="1372156"/>
              <a:ext cx="1711234"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a:solidFill>
                    <a:prstClr val="white"/>
                  </a:solidFill>
                </a:rPr>
                <a:t>Configure</a:t>
              </a:r>
            </a:p>
          </p:txBody>
        </p:sp>
      </p:grpSp>
      <p:grpSp>
        <p:nvGrpSpPr>
          <p:cNvPr id="64" name="Group 63"/>
          <p:cNvGrpSpPr/>
          <p:nvPr/>
        </p:nvGrpSpPr>
        <p:grpSpPr>
          <a:xfrm>
            <a:off x="5286691" y="1172349"/>
            <a:ext cx="3432607" cy="2088232"/>
            <a:chOff x="3675250" y="1372155"/>
            <a:chExt cx="1709535" cy="2980118"/>
          </a:xfrm>
        </p:grpSpPr>
        <p:sp>
          <p:nvSpPr>
            <p:cNvPr id="65" name="Round Same Side Corner Rectangle 64"/>
            <p:cNvSpPr/>
            <p:nvPr/>
          </p:nvSpPr>
          <p:spPr>
            <a:xfrm>
              <a:off x="3678434" y="1372155"/>
              <a:ext cx="1706351"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a:solidFill>
                    <a:prstClr val="white"/>
                  </a:solidFill>
                </a:rPr>
                <a:t>Validate</a:t>
              </a:r>
            </a:p>
          </p:txBody>
        </p:sp>
        <p:sp>
          <p:nvSpPr>
            <p:cNvPr id="66" name="Rectangle 65"/>
            <p:cNvSpPr/>
            <p:nvPr/>
          </p:nvSpPr>
          <p:spPr>
            <a:xfrm>
              <a:off x="3675250" y="1690762"/>
              <a:ext cx="1707977"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smtClean="0">
                  <a:solidFill>
                    <a:schemeClr val="tx1">
                      <a:lumMod val="75000"/>
                      <a:lumOff val="25000"/>
                    </a:schemeClr>
                  </a:solidFill>
                </a:rPr>
                <a:t>Key Objectives: </a:t>
              </a:r>
              <a:endParaRPr lang="en-US" sz="1400" b="1" dirty="0">
                <a:solidFill>
                  <a:schemeClr val="tx1">
                    <a:lumMod val="75000"/>
                    <a:lumOff val="25000"/>
                  </a:schemeClr>
                </a:solidFill>
              </a:endParaRP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Review system alignment and risk</a:t>
              </a:r>
              <a:br>
                <a:rPr lang="en-US" sz="1400" dirty="0" smtClean="0">
                  <a:solidFill>
                    <a:schemeClr val="tx1">
                      <a:lumMod val="75000"/>
                      <a:lumOff val="25000"/>
                    </a:schemeClr>
                  </a:solidFill>
                </a:rPr>
              </a:br>
              <a:r>
                <a:rPr lang="en-US" sz="1400" b="1" dirty="0" smtClean="0">
                  <a:solidFill>
                    <a:schemeClr val="tx1">
                      <a:lumMod val="75000"/>
                      <a:lumOff val="25000"/>
                    </a:schemeClr>
                  </a:solidFill>
                </a:rPr>
                <a:t>[1]</a:t>
              </a:r>
              <a:r>
                <a:rPr lang="en-US" sz="1400" dirty="0" smtClean="0">
                  <a:solidFill>
                    <a:schemeClr val="tx1">
                      <a:lumMod val="75000"/>
                      <a:lumOff val="25000"/>
                    </a:schemeClr>
                  </a:solidFill>
                </a:rPr>
                <a:t> Config Audit,</a:t>
              </a:r>
              <a:br>
                <a:rPr lang="en-US" sz="1400" dirty="0" smtClean="0">
                  <a:solidFill>
                    <a:schemeClr val="tx1">
                      <a:lumMod val="75000"/>
                      <a:lumOff val="25000"/>
                    </a:schemeClr>
                  </a:solidFill>
                </a:rPr>
              </a:br>
              <a:r>
                <a:rPr lang="en-US" sz="1400" b="1" dirty="0" smtClean="0">
                  <a:solidFill>
                    <a:schemeClr val="tx1">
                      <a:lumMod val="75000"/>
                      <a:lumOff val="25000"/>
                    </a:schemeClr>
                  </a:solidFill>
                </a:rPr>
                <a:t>[2]</a:t>
              </a:r>
              <a:r>
                <a:rPr lang="en-US" sz="1400" dirty="0" smtClean="0">
                  <a:solidFill>
                    <a:schemeClr val="tx1">
                      <a:lumMod val="75000"/>
                      <a:lumOff val="25000"/>
                    </a:schemeClr>
                  </a:solidFill>
                </a:rPr>
                <a:t> Vulnerability Assessment (VA)</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Baseline review</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Periodic reviews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3</a:t>
              </a:r>
              <a:r>
                <a:rPr lang="en-US" sz="1400" baseline="30000" dirty="0" smtClean="0">
                  <a:solidFill>
                    <a:schemeClr val="tx1">
                      <a:lumMod val="75000"/>
                      <a:lumOff val="25000"/>
                    </a:schemeClr>
                  </a:solidFill>
                </a:rPr>
                <a:t>rd</a:t>
              </a:r>
              <a:r>
                <a:rPr lang="en-US" sz="1400" dirty="0" smtClean="0">
                  <a:solidFill>
                    <a:schemeClr val="tx1">
                      <a:lumMod val="75000"/>
                      <a:lumOff val="25000"/>
                    </a:schemeClr>
                  </a:solidFill>
                </a:rPr>
                <a:t> party reviews per risk or requirements</a:t>
              </a:r>
            </a:p>
            <a:p>
              <a:pPr marL="137160" indent="-137160" fontAlgn="base">
                <a:spcBef>
                  <a:spcPct val="0"/>
                </a:spcBef>
                <a:spcAft>
                  <a:spcPct val="0"/>
                </a:spcAft>
                <a:buFont typeface="Arial" pitchFamily="34" charset="0"/>
                <a:buChar char="•"/>
              </a:pPr>
              <a:r>
                <a:rPr lang="en-US" sz="1400" i="1" dirty="0" smtClean="0">
                  <a:solidFill>
                    <a:schemeClr val="tx1">
                      <a:lumMod val="75000"/>
                      <a:lumOff val="25000"/>
                    </a:schemeClr>
                  </a:solidFill>
                </a:rPr>
                <a:t>Known Good State</a:t>
              </a:r>
              <a:endParaRPr lang="en-US" sz="1400" i="1" dirty="0">
                <a:solidFill>
                  <a:schemeClr val="tx1">
                    <a:lumMod val="75000"/>
                    <a:lumOff val="25000"/>
                  </a:schemeClr>
                </a:solidFill>
              </a:endParaRPr>
            </a:p>
            <a:p>
              <a:pPr marL="137160" indent="-137160" fontAlgn="base">
                <a:spcBef>
                  <a:spcPct val="0"/>
                </a:spcBef>
                <a:spcAft>
                  <a:spcPct val="0"/>
                </a:spcAft>
                <a:buFont typeface="Arial" pitchFamily="34" charset="0"/>
                <a:buChar char="•"/>
              </a:pPr>
              <a:endParaRPr lang="en-US" sz="1400" dirty="0" smtClean="0">
                <a:solidFill>
                  <a:schemeClr val="tx1">
                    <a:lumMod val="75000"/>
                    <a:lumOff val="25000"/>
                  </a:schemeClr>
                </a:solidFill>
              </a:endParaRPr>
            </a:p>
          </p:txBody>
        </p:sp>
      </p:grpSp>
      <p:grpSp>
        <p:nvGrpSpPr>
          <p:cNvPr id="67" name="Group 66"/>
          <p:cNvGrpSpPr/>
          <p:nvPr/>
        </p:nvGrpSpPr>
        <p:grpSpPr>
          <a:xfrm>
            <a:off x="5288254" y="1172155"/>
            <a:ext cx="3429480" cy="2088621"/>
            <a:chOff x="5407872" y="1371600"/>
            <a:chExt cx="1707977" cy="2980673"/>
          </a:xfrm>
        </p:grpSpPr>
        <p:sp>
          <p:nvSpPr>
            <p:cNvPr id="68" name="Rectangle 67"/>
            <p:cNvSpPr/>
            <p:nvPr/>
          </p:nvSpPr>
          <p:spPr>
            <a:xfrm>
              <a:off x="5407872" y="1690762"/>
              <a:ext cx="1707977"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a:solidFill>
                    <a:schemeClr val="tx1">
                      <a:lumMod val="75000"/>
                      <a:lumOff val="25000"/>
                    </a:schemeClr>
                  </a:solidFill>
                </a:rPr>
                <a:t>Key Objectives: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Identify changes in systems and communications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FIM; DLP; IPS; CM; AV; SEIM; NetWit.</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Changes may be</a:t>
              </a:r>
              <a:br>
                <a:rPr lang="en-US" sz="1400" dirty="0" smtClean="0">
                  <a:solidFill>
                    <a:schemeClr val="tx1">
                      <a:lumMod val="75000"/>
                      <a:lumOff val="25000"/>
                    </a:schemeClr>
                  </a:solidFill>
                </a:rPr>
              </a:br>
              <a:r>
                <a:rPr lang="en-US" sz="1400" b="1" dirty="0" smtClean="0">
                  <a:solidFill>
                    <a:schemeClr val="tx1">
                      <a:lumMod val="75000"/>
                      <a:lumOff val="25000"/>
                    </a:schemeClr>
                  </a:solidFill>
                </a:rPr>
                <a:t>[1]</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advertent</a:t>
              </a:r>
              <a:r>
                <a:rPr lang="en-US" sz="1400" dirty="0" smtClean="0">
                  <a:solidFill>
                    <a:schemeClr val="tx1">
                      <a:lumMod val="75000"/>
                      <a:lumOff val="25000"/>
                    </a:schemeClr>
                  </a:solidFill>
                </a:rPr>
                <a:t> (</a:t>
              </a:r>
              <a:r>
                <a:rPr lang="en-US" sz="1400" i="1" dirty="0" smtClean="0">
                  <a:solidFill>
                    <a:schemeClr val="tx1">
                      <a:lumMod val="75000"/>
                      <a:lumOff val="25000"/>
                    </a:schemeClr>
                  </a:solidFill>
                </a:rPr>
                <a:t>malicious</a:t>
              </a:r>
              <a:r>
                <a:rPr lang="en-US" sz="1400" dirty="0" smtClean="0">
                  <a:solidFill>
                    <a:schemeClr val="tx1">
                      <a:lumMod val="75000"/>
                      <a:lumOff val="25000"/>
                    </a:schemeClr>
                  </a:solidFill>
                </a:rPr>
                <a:t>) or </a:t>
              </a:r>
              <a:br>
                <a:rPr lang="en-US" sz="1400" dirty="0" smtClean="0">
                  <a:solidFill>
                    <a:schemeClr val="tx1">
                      <a:lumMod val="75000"/>
                      <a:lumOff val="25000"/>
                    </a:schemeClr>
                  </a:solidFill>
                </a:rPr>
              </a:br>
              <a:r>
                <a:rPr lang="en-US" sz="1400" b="1" dirty="0" smtClean="0">
                  <a:solidFill>
                    <a:schemeClr val="tx1">
                      <a:lumMod val="75000"/>
                      <a:lumOff val="25000"/>
                    </a:schemeClr>
                  </a:solidFill>
                </a:rPr>
                <a:t>[2]</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inadvertent</a:t>
              </a:r>
              <a:r>
                <a:rPr lang="en-US" sz="1400" dirty="0" smtClean="0">
                  <a:solidFill>
                    <a:schemeClr val="tx1">
                      <a:lumMod val="75000"/>
                      <a:lumOff val="25000"/>
                    </a:schemeClr>
                  </a:solidFill>
                </a:rPr>
                <a:t> (</a:t>
              </a:r>
              <a:r>
                <a:rPr lang="en-US" sz="1400" i="1" dirty="0" smtClean="0">
                  <a:solidFill>
                    <a:schemeClr val="tx1">
                      <a:lumMod val="75000"/>
                      <a:lumOff val="25000"/>
                    </a:schemeClr>
                  </a:solidFill>
                </a:rPr>
                <a:t>admin errors</a:t>
              </a:r>
              <a:r>
                <a:rPr lang="en-US" sz="1400" dirty="0" smtClean="0">
                  <a:solidFill>
                    <a:schemeClr val="tx1">
                      <a:lumMod val="75000"/>
                      <a:lumOff val="25000"/>
                    </a:schemeClr>
                  </a:solidFill>
                </a:rPr>
                <a:t>)</a:t>
              </a:r>
            </a:p>
            <a:p>
              <a:pPr marL="137160" indent="-137160" fontAlgn="base">
                <a:spcBef>
                  <a:spcPct val="0"/>
                </a:spcBef>
                <a:spcAft>
                  <a:spcPct val="0"/>
                </a:spcAft>
                <a:buFont typeface="Arial" pitchFamily="34" charset="0"/>
                <a:buChar char="•"/>
              </a:pPr>
              <a:r>
                <a:rPr lang="en-US" sz="1400" i="1" dirty="0" smtClean="0">
                  <a:solidFill>
                    <a:schemeClr val="tx1">
                      <a:lumMod val="75000"/>
                      <a:lumOff val="25000"/>
                    </a:schemeClr>
                  </a:solidFill>
                </a:rPr>
                <a:t>State Deviations</a:t>
              </a:r>
              <a:endParaRPr lang="en-US" sz="1400" i="1" dirty="0">
                <a:solidFill>
                  <a:schemeClr val="tx1">
                    <a:lumMod val="75000"/>
                    <a:lumOff val="25000"/>
                  </a:schemeClr>
                </a:solidFill>
              </a:endParaRPr>
            </a:p>
          </p:txBody>
        </p:sp>
        <p:sp>
          <p:nvSpPr>
            <p:cNvPr id="69" name="Round Same Side Corner Rectangle 68"/>
            <p:cNvSpPr/>
            <p:nvPr/>
          </p:nvSpPr>
          <p:spPr>
            <a:xfrm>
              <a:off x="5409473" y="1371600"/>
              <a:ext cx="1706351"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a:solidFill>
                    <a:prstClr val="white"/>
                  </a:solidFill>
                </a:rPr>
                <a:t>Monitor</a:t>
              </a:r>
            </a:p>
          </p:txBody>
        </p:sp>
      </p:grpSp>
      <p:grpSp>
        <p:nvGrpSpPr>
          <p:cNvPr id="70" name="Group 69"/>
          <p:cNvGrpSpPr/>
          <p:nvPr/>
        </p:nvGrpSpPr>
        <p:grpSpPr>
          <a:xfrm>
            <a:off x="5284983" y="1173353"/>
            <a:ext cx="3436022" cy="2086224"/>
            <a:chOff x="7140495" y="1375021"/>
            <a:chExt cx="1711236" cy="2977252"/>
          </a:xfrm>
        </p:grpSpPr>
        <p:sp>
          <p:nvSpPr>
            <p:cNvPr id="72" name="Rectangle 71"/>
            <p:cNvSpPr/>
            <p:nvPr/>
          </p:nvSpPr>
          <p:spPr>
            <a:xfrm>
              <a:off x="7140495" y="1690762"/>
              <a:ext cx="1711235"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a:solidFill>
                    <a:schemeClr val="tx1">
                      <a:lumMod val="75000"/>
                      <a:lumOff val="25000"/>
                    </a:schemeClr>
                  </a:solidFill>
                </a:rPr>
                <a:t>Key Objectives: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P</a:t>
              </a:r>
              <a:r>
                <a:rPr lang="en-US" sz="1400" baseline="-25000" dirty="0" smtClean="0">
                  <a:solidFill>
                    <a:schemeClr val="tx1">
                      <a:lumMod val="75000"/>
                      <a:lumOff val="25000"/>
                    </a:schemeClr>
                  </a:solidFill>
                </a:rPr>
                <a:t>HACK </a:t>
              </a:r>
              <a:r>
                <a:rPr lang="en-US" sz="1400" dirty="0" smtClean="0">
                  <a:solidFill>
                    <a:schemeClr val="tx1">
                      <a:lumMod val="75000"/>
                      <a:lumOff val="25000"/>
                    </a:schemeClr>
                  </a:solidFill>
                </a:rPr>
                <a:t>= 1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Establish processes and relationships to </a:t>
              </a:r>
              <a:r>
                <a:rPr lang="en-US" sz="1400" b="1" dirty="0" smtClean="0">
                  <a:solidFill>
                    <a:schemeClr val="tx1">
                      <a:lumMod val="75000"/>
                      <a:lumOff val="25000"/>
                    </a:schemeClr>
                  </a:solidFill>
                </a:rPr>
                <a:t>contain</a:t>
              </a:r>
              <a:r>
                <a:rPr lang="en-US" sz="1400" dirty="0" smtClean="0">
                  <a:solidFill>
                    <a:schemeClr val="tx1">
                      <a:lumMod val="75000"/>
                      <a:lumOff val="25000"/>
                    </a:schemeClr>
                  </a:solidFill>
                </a:rPr>
                <a:t> and </a:t>
              </a:r>
              <a:r>
                <a:rPr lang="en-US" sz="1400" b="1" dirty="0" smtClean="0">
                  <a:solidFill>
                    <a:schemeClr val="tx1">
                      <a:lumMod val="75000"/>
                      <a:lumOff val="25000"/>
                    </a:schemeClr>
                  </a:solidFill>
                </a:rPr>
                <a:t>manage</a:t>
              </a:r>
              <a:r>
                <a:rPr lang="en-US" sz="1400" dirty="0" smtClean="0">
                  <a:solidFill>
                    <a:schemeClr val="tx1">
                      <a:lumMod val="75000"/>
                      <a:lumOff val="25000"/>
                    </a:schemeClr>
                  </a:solidFill>
                </a:rPr>
                <a:t> incidents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Identify key actors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Establish processes for litigation </a:t>
              </a:r>
            </a:p>
            <a:p>
              <a:pPr marL="137160" indent="-137160" fontAlgn="base">
                <a:spcBef>
                  <a:spcPct val="0"/>
                </a:spcBef>
                <a:spcAft>
                  <a:spcPct val="0"/>
                </a:spcAft>
                <a:buFont typeface="Arial" pitchFamily="34" charset="0"/>
                <a:buChar char="•"/>
              </a:pPr>
              <a:endParaRPr lang="en-US" sz="1400" dirty="0" smtClean="0">
                <a:solidFill>
                  <a:schemeClr val="tx1">
                    <a:lumMod val="75000"/>
                    <a:lumOff val="25000"/>
                  </a:schemeClr>
                </a:solidFill>
              </a:endParaRPr>
            </a:p>
            <a:p>
              <a:pPr marL="137160" indent="-137160" fontAlgn="base">
                <a:spcBef>
                  <a:spcPct val="0"/>
                </a:spcBef>
                <a:spcAft>
                  <a:spcPct val="0"/>
                </a:spcAft>
                <a:buFont typeface="Arial" pitchFamily="34" charset="0"/>
                <a:buChar char="•"/>
              </a:pPr>
              <a:endParaRPr lang="en-US" sz="1400" dirty="0">
                <a:solidFill>
                  <a:schemeClr val="tx1">
                    <a:lumMod val="75000"/>
                    <a:lumOff val="25000"/>
                  </a:schemeClr>
                </a:solidFill>
              </a:endParaRPr>
            </a:p>
          </p:txBody>
        </p:sp>
        <p:sp>
          <p:nvSpPr>
            <p:cNvPr id="73" name="Round Same Side Corner Rectangle 72"/>
            <p:cNvSpPr/>
            <p:nvPr/>
          </p:nvSpPr>
          <p:spPr>
            <a:xfrm>
              <a:off x="7142124" y="1375021"/>
              <a:ext cx="1709607"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smtClean="0">
                  <a:solidFill>
                    <a:prstClr val="white"/>
                  </a:solidFill>
                </a:rPr>
                <a:t>Respond</a:t>
              </a:r>
            </a:p>
          </p:txBody>
        </p:sp>
      </p:grpSp>
      <p:sp>
        <p:nvSpPr>
          <p:cNvPr id="93" name="Rectangle 92"/>
          <p:cNvSpPr/>
          <p:nvPr/>
        </p:nvSpPr>
        <p:spPr>
          <a:xfrm>
            <a:off x="5148064" y="1172350"/>
            <a:ext cx="3672408" cy="2184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p:cNvGrpSpPr/>
          <p:nvPr/>
        </p:nvGrpSpPr>
        <p:grpSpPr>
          <a:xfrm>
            <a:off x="5601147" y="3274797"/>
            <a:ext cx="2857050" cy="2869689"/>
            <a:chOff x="5150134" y="4122381"/>
            <a:chExt cx="2460974" cy="2460974"/>
          </a:xfrm>
        </p:grpSpPr>
        <p:grpSp>
          <p:nvGrpSpPr>
            <p:cNvPr id="95" name="Group 94"/>
            <p:cNvGrpSpPr/>
            <p:nvPr/>
          </p:nvGrpSpPr>
          <p:grpSpPr>
            <a:xfrm>
              <a:off x="5285799" y="4257943"/>
              <a:ext cx="2189849" cy="2189849"/>
              <a:chOff x="536037" y="109581"/>
              <a:chExt cx="2189849" cy="2189849"/>
            </a:xfrm>
          </p:grpSpPr>
          <p:sp>
            <p:nvSpPr>
              <p:cNvPr id="112" name="Pie 111"/>
              <p:cNvSpPr/>
              <p:nvPr/>
            </p:nvSpPr>
            <p:spPr>
              <a:xfrm>
                <a:off x="536037" y="109581"/>
                <a:ext cx="2189849" cy="2189849"/>
              </a:xfrm>
              <a:prstGeom prst="pie">
                <a:avLst>
                  <a:gd name="adj1" fmla="val 16200000"/>
                  <a:gd name="adj2" fmla="val 20520000"/>
                </a:avLst>
              </a:prstGeom>
              <a:solidFill>
                <a:schemeClr val="accent3">
                  <a:lumMod val="75000"/>
                </a:schemeClr>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113" name="Pie 4"/>
              <p:cNvSpPr/>
              <p:nvPr/>
            </p:nvSpPr>
            <p:spPr>
              <a:xfrm>
                <a:off x="1678408" y="477684"/>
                <a:ext cx="703880" cy="4692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400" b="1" kern="1200" dirty="0" smtClean="0"/>
                  <a:t>Provision</a:t>
                </a:r>
              </a:p>
            </p:txBody>
          </p:sp>
        </p:grpSp>
        <p:sp>
          <p:nvSpPr>
            <p:cNvPr id="111" name="Circular Arrow 110"/>
            <p:cNvSpPr/>
            <p:nvPr/>
          </p:nvSpPr>
          <p:spPr>
            <a:xfrm>
              <a:off x="5150134" y="4122381"/>
              <a:ext cx="2460974" cy="2460974"/>
            </a:xfrm>
            <a:prstGeom prst="circularArrow">
              <a:avLst>
                <a:gd name="adj1" fmla="val 5085"/>
                <a:gd name="adj2" fmla="val 327528"/>
                <a:gd name="adj3" fmla="val 20192361"/>
                <a:gd name="adj4" fmla="val 16200324"/>
                <a:gd name="adj5" fmla="val 5932"/>
              </a:avLst>
            </a:prstGeom>
          </p:spPr>
          <p:style>
            <a:lnRef idx="0">
              <a:schemeClr val="accent3">
                <a:tint val="60000"/>
                <a:hueOff val="0"/>
                <a:satOff val="0"/>
                <a:lumOff val="0"/>
                <a:alphaOff val="0"/>
              </a:schemeClr>
            </a:lnRef>
            <a:fillRef idx="3">
              <a:schemeClr val="accent3">
                <a:tint val="60000"/>
                <a:hueOff val="0"/>
                <a:satOff val="0"/>
                <a:lumOff val="0"/>
                <a:alphaOff val="0"/>
              </a:schemeClr>
            </a:fillRef>
            <a:effectRef idx="3">
              <a:schemeClr val="accent3">
                <a:tint val="60000"/>
                <a:hueOff val="0"/>
                <a:satOff val="0"/>
                <a:lumOff val="0"/>
                <a:alphaOff val="0"/>
              </a:schemeClr>
            </a:effectRef>
            <a:fontRef idx="minor">
              <a:schemeClr val="lt1"/>
            </a:fontRef>
          </p:style>
        </p:sp>
      </p:grpSp>
      <p:grpSp>
        <p:nvGrpSpPr>
          <p:cNvPr id="114" name="Group 113"/>
          <p:cNvGrpSpPr/>
          <p:nvPr/>
        </p:nvGrpSpPr>
        <p:grpSpPr>
          <a:xfrm>
            <a:off x="5620171" y="3333173"/>
            <a:ext cx="2857050" cy="2869689"/>
            <a:chOff x="5169158" y="4180757"/>
            <a:chExt cx="2460974" cy="2460974"/>
          </a:xfrm>
        </p:grpSpPr>
        <p:grpSp>
          <p:nvGrpSpPr>
            <p:cNvPr id="115" name="Group 114"/>
            <p:cNvGrpSpPr/>
            <p:nvPr/>
          </p:nvGrpSpPr>
          <p:grpSpPr>
            <a:xfrm>
              <a:off x="5304569" y="4316339"/>
              <a:ext cx="2189849" cy="2189849"/>
              <a:chOff x="554807" y="167977"/>
              <a:chExt cx="2189849" cy="2189849"/>
            </a:xfrm>
          </p:grpSpPr>
          <p:sp>
            <p:nvSpPr>
              <p:cNvPr id="117" name="Pie 116"/>
              <p:cNvSpPr/>
              <p:nvPr/>
            </p:nvSpPr>
            <p:spPr>
              <a:xfrm>
                <a:off x="554807" y="167977"/>
                <a:ext cx="2189849" cy="2189849"/>
              </a:xfrm>
              <a:prstGeom prst="pie">
                <a:avLst>
                  <a:gd name="adj1" fmla="val 20520000"/>
                  <a:gd name="adj2" fmla="val 3240000"/>
                </a:avLst>
              </a:prstGeom>
              <a:solidFill>
                <a:schemeClr val="accent3">
                  <a:lumMod val="75000"/>
                </a:schemeClr>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118" name="Pie 6"/>
              <p:cNvSpPr/>
              <p:nvPr/>
            </p:nvSpPr>
            <p:spPr>
              <a:xfrm>
                <a:off x="1965174" y="1168529"/>
                <a:ext cx="651741" cy="521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400" b="1" kern="1200" dirty="0" smtClean="0"/>
                  <a:t>Configure</a:t>
                </a:r>
              </a:p>
            </p:txBody>
          </p:sp>
        </p:grpSp>
        <p:sp>
          <p:nvSpPr>
            <p:cNvPr id="116" name="Circular Arrow 115"/>
            <p:cNvSpPr/>
            <p:nvPr/>
          </p:nvSpPr>
          <p:spPr>
            <a:xfrm>
              <a:off x="5169158" y="4180757"/>
              <a:ext cx="2460974" cy="2460974"/>
            </a:xfrm>
            <a:prstGeom prst="circularArrow">
              <a:avLst>
                <a:gd name="adj1" fmla="val 5085"/>
                <a:gd name="adj2" fmla="val 327528"/>
                <a:gd name="adj3" fmla="val 2912753"/>
                <a:gd name="adj4" fmla="val 20519953"/>
                <a:gd name="adj5" fmla="val 5932"/>
              </a:avLst>
            </a:prstGeom>
          </p:spPr>
          <p:style>
            <a:lnRef idx="0">
              <a:schemeClr val="accent3">
                <a:tint val="60000"/>
                <a:hueOff val="0"/>
                <a:satOff val="0"/>
                <a:lumOff val="0"/>
                <a:alphaOff val="0"/>
              </a:schemeClr>
            </a:lnRef>
            <a:fillRef idx="3">
              <a:schemeClr val="accent3">
                <a:tint val="60000"/>
                <a:hueOff val="0"/>
                <a:satOff val="0"/>
                <a:lumOff val="0"/>
                <a:alphaOff val="0"/>
              </a:schemeClr>
            </a:fillRef>
            <a:effectRef idx="3">
              <a:schemeClr val="accent3">
                <a:tint val="60000"/>
                <a:hueOff val="0"/>
                <a:satOff val="0"/>
                <a:lumOff val="0"/>
                <a:alphaOff val="0"/>
              </a:schemeClr>
            </a:effectRef>
            <a:fontRef idx="minor">
              <a:schemeClr val="lt1"/>
            </a:fontRef>
          </p:style>
        </p:sp>
      </p:grpSp>
      <p:grpSp>
        <p:nvGrpSpPr>
          <p:cNvPr id="119" name="Group 118"/>
          <p:cNvGrpSpPr/>
          <p:nvPr/>
        </p:nvGrpSpPr>
        <p:grpSpPr>
          <a:xfrm>
            <a:off x="5570487" y="3369259"/>
            <a:ext cx="2857050" cy="2869689"/>
            <a:chOff x="5119474" y="4216843"/>
            <a:chExt cx="2460974" cy="2460974"/>
          </a:xfrm>
        </p:grpSpPr>
        <p:grpSp>
          <p:nvGrpSpPr>
            <p:cNvPr id="120" name="Group 119"/>
            <p:cNvGrpSpPr/>
            <p:nvPr/>
          </p:nvGrpSpPr>
          <p:grpSpPr>
            <a:xfrm>
              <a:off x="5255037" y="4352315"/>
              <a:ext cx="2189849" cy="2189849"/>
              <a:chOff x="505275" y="203953"/>
              <a:chExt cx="2189849" cy="2189849"/>
            </a:xfrm>
          </p:grpSpPr>
          <p:sp>
            <p:nvSpPr>
              <p:cNvPr id="122" name="Pie 121"/>
              <p:cNvSpPr/>
              <p:nvPr/>
            </p:nvSpPr>
            <p:spPr>
              <a:xfrm>
                <a:off x="505275" y="203953"/>
                <a:ext cx="2189849" cy="2189849"/>
              </a:xfrm>
              <a:prstGeom prst="pie">
                <a:avLst>
                  <a:gd name="adj1" fmla="val 3240000"/>
                  <a:gd name="adj2" fmla="val 7560000"/>
                </a:avLst>
              </a:prstGeom>
              <a:solidFill>
                <a:schemeClr val="accent3">
                  <a:lumMod val="75000"/>
                </a:schemeClr>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123" name="Pie 8"/>
              <p:cNvSpPr/>
              <p:nvPr/>
            </p:nvSpPr>
            <p:spPr>
              <a:xfrm>
                <a:off x="1287364" y="1742061"/>
                <a:ext cx="625671" cy="5735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400" b="1" kern="1200" dirty="0" smtClean="0"/>
                  <a:t>Validate</a:t>
                </a:r>
              </a:p>
            </p:txBody>
          </p:sp>
        </p:grpSp>
        <p:sp>
          <p:nvSpPr>
            <p:cNvPr id="121" name="Circular Arrow 120"/>
            <p:cNvSpPr/>
            <p:nvPr/>
          </p:nvSpPr>
          <p:spPr>
            <a:xfrm>
              <a:off x="5119474" y="4216843"/>
              <a:ext cx="2460974" cy="2460974"/>
            </a:xfrm>
            <a:prstGeom prst="circularArrow">
              <a:avLst>
                <a:gd name="adj1" fmla="val 5085"/>
                <a:gd name="adj2" fmla="val 327528"/>
                <a:gd name="adj3" fmla="val 7232777"/>
                <a:gd name="adj4" fmla="val 3239695"/>
                <a:gd name="adj5" fmla="val 5932"/>
              </a:avLst>
            </a:prstGeom>
          </p:spPr>
          <p:style>
            <a:lnRef idx="0">
              <a:schemeClr val="accent3">
                <a:tint val="60000"/>
                <a:hueOff val="0"/>
                <a:satOff val="0"/>
                <a:lumOff val="0"/>
                <a:alphaOff val="0"/>
              </a:schemeClr>
            </a:lnRef>
            <a:fillRef idx="3">
              <a:schemeClr val="accent3">
                <a:tint val="60000"/>
                <a:hueOff val="0"/>
                <a:satOff val="0"/>
                <a:lumOff val="0"/>
                <a:alphaOff val="0"/>
              </a:schemeClr>
            </a:fillRef>
            <a:effectRef idx="3">
              <a:schemeClr val="accent3">
                <a:tint val="60000"/>
                <a:hueOff val="0"/>
                <a:satOff val="0"/>
                <a:lumOff val="0"/>
                <a:alphaOff val="0"/>
              </a:schemeClr>
            </a:effectRef>
            <a:fontRef idx="minor">
              <a:schemeClr val="lt1"/>
            </a:fontRef>
          </p:style>
        </p:sp>
      </p:grpSp>
      <p:grpSp>
        <p:nvGrpSpPr>
          <p:cNvPr id="124" name="Group 123"/>
          <p:cNvGrpSpPr/>
          <p:nvPr/>
        </p:nvGrpSpPr>
        <p:grpSpPr>
          <a:xfrm>
            <a:off x="5520804" y="3333173"/>
            <a:ext cx="2857050" cy="2869689"/>
            <a:chOff x="5069791" y="4180757"/>
            <a:chExt cx="2460974" cy="2460974"/>
          </a:xfrm>
        </p:grpSpPr>
        <p:grpSp>
          <p:nvGrpSpPr>
            <p:cNvPr id="125" name="Group 124"/>
            <p:cNvGrpSpPr/>
            <p:nvPr/>
          </p:nvGrpSpPr>
          <p:grpSpPr>
            <a:xfrm>
              <a:off x="5205504" y="4316339"/>
              <a:ext cx="2189849" cy="2189849"/>
              <a:chOff x="455742" y="167977"/>
              <a:chExt cx="2189849" cy="2189849"/>
            </a:xfrm>
          </p:grpSpPr>
          <p:sp>
            <p:nvSpPr>
              <p:cNvPr id="127" name="Pie 126"/>
              <p:cNvSpPr/>
              <p:nvPr/>
            </p:nvSpPr>
            <p:spPr>
              <a:xfrm>
                <a:off x="455742" y="167977"/>
                <a:ext cx="2189849" cy="2189849"/>
              </a:xfrm>
              <a:prstGeom prst="pie">
                <a:avLst>
                  <a:gd name="adj1" fmla="val 7560000"/>
                  <a:gd name="adj2" fmla="val 11880000"/>
                </a:avLst>
              </a:prstGeom>
              <a:solidFill>
                <a:schemeClr val="accent3">
                  <a:lumMod val="75000"/>
                </a:schemeClr>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128" name="Pie 10"/>
              <p:cNvSpPr/>
              <p:nvPr/>
            </p:nvSpPr>
            <p:spPr>
              <a:xfrm>
                <a:off x="583484" y="1168529"/>
                <a:ext cx="651741" cy="521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400" b="1" kern="1200" dirty="0" smtClean="0"/>
                  <a:t>Monitor</a:t>
                </a:r>
              </a:p>
            </p:txBody>
          </p:sp>
        </p:grpSp>
        <p:sp>
          <p:nvSpPr>
            <p:cNvPr id="126" name="Circular Arrow 125"/>
            <p:cNvSpPr/>
            <p:nvPr/>
          </p:nvSpPr>
          <p:spPr>
            <a:xfrm>
              <a:off x="5069791" y="4180757"/>
              <a:ext cx="2460974" cy="2460974"/>
            </a:xfrm>
            <a:prstGeom prst="circularArrow">
              <a:avLst>
                <a:gd name="adj1" fmla="val 5085"/>
                <a:gd name="adj2" fmla="val 327528"/>
                <a:gd name="adj3" fmla="val 11552519"/>
                <a:gd name="adj4" fmla="val 7559718"/>
                <a:gd name="adj5" fmla="val 5932"/>
              </a:avLst>
            </a:prstGeom>
          </p:spPr>
          <p:style>
            <a:lnRef idx="0">
              <a:schemeClr val="accent3">
                <a:tint val="60000"/>
                <a:hueOff val="0"/>
                <a:satOff val="0"/>
                <a:lumOff val="0"/>
                <a:alphaOff val="0"/>
              </a:schemeClr>
            </a:lnRef>
            <a:fillRef idx="3">
              <a:schemeClr val="accent3">
                <a:tint val="60000"/>
                <a:hueOff val="0"/>
                <a:satOff val="0"/>
                <a:lumOff val="0"/>
                <a:alphaOff val="0"/>
              </a:schemeClr>
            </a:fillRef>
            <a:effectRef idx="3">
              <a:schemeClr val="accent3">
                <a:tint val="60000"/>
                <a:hueOff val="0"/>
                <a:satOff val="0"/>
                <a:lumOff val="0"/>
                <a:alphaOff val="0"/>
              </a:schemeClr>
            </a:effectRef>
            <a:fontRef idx="minor">
              <a:schemeClr val="lt1"/>
            </a:fontRef>
          </p:style>
        </p:sp>
      </p:grpSp>
      <p:grpSp>
        <p:nvGrpSpPr>
          <p:cNvPr id="129" name="Group 128"/>
          <p:cNvGrpSpPr/>
          <p:nvPr/>
        </p:nvGrpSpPr>
        <p:grpSpPr>
          <a:xfrm>
            <a:off x="5539828" y="3274797"/>
            <a:ext cx="2857050" cy="2869689"/>
            <a:chOff x="5088815" y="4122381"/>
            <a:chExt cx="2460974" cy="2460974"/>
          </a:xfrm>
        </p:grpSpPr>
        <p:grpSp>
          <p:nvGrpSpPr>
            <p:cNvPr id="130" name="Group 129"/>
            <p:cNvGrpSpPr/>
            <p:nvPr/>
          </p:nvGrpSpPr>
          <p:grpSpPr>
            <a:xfrm>
              <a:off x="5224274" y="4257943"/>
              <a:ext cx="2189849" cy="2189849"/>
              <a:chOff x="474512" y="109581"/>
              <a:chExt cx="2189849" cy="2189849"/>
            </a:xfrm>
          </p:grpSpPr>
          <p:sp>
            <p:nvSpPr>
              <p:cNvPr id="132" name="Pie 131"/>
              <p:cNvSpPr/>
              <p:nvPr/>
            </p:nvSpPr>
            <p:spPr>
              <a:xfrm>
                <a:off x="474512" y="109581"/>
                <a:ext cx="2189849" cy="2189849"/>
              </a:xfrm>
              <a:prstGeom prst="pie">
                <a:avLst>
                  <a:gd name="adj1" fmla="val 11880000"/>
                  <a:gd name="adj2" fmla="val 16200000"/>
                </a:avLst>
              </a:prstGeom>
              <a:solidFill>
                <a:schemeClr val="accent3">
                  <a:lumMod val="75000"/>
                </a:schemeClr>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133" name="Pie 12"/>
              <p:cNvSpPr/>
              <p:nvPr/>
            </p:nvSpPr>
            <p:spPr>
              <a:xfrm>
                <a:off x="818110" y="477684"/>
                <a:ext cx="703880" cy="4692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400" b="1" kern="1200" dirty="0" smtClean="0"/>
                  <a:t>Respond</a:t>
                </a:r>
              </a:p>
            </p:txBody>
          </p:sp>
        </p:grpSp>
        <p:sp>
          <p:nvSpPr>
            <p:cNvPr id="131" name="Circular Arrow 130"/>
            <p:cNvSpPr/>
            <p:nvPr/>
          </p:nvSpPr>
          <p:spPr>
            <a:xfrm>
              <a:off x="5088815" y="4122381"/>
              <a:ext cx="2460974" cy="2460974"/>
            </a:xfrm>
            <a:prstGeom prst="circularArrow">
              <a:avLst>
                <a:gd name="adj1" fmla="val 5085"/>
                <a:gd name="adj2" fmla="val 327528"/>
                <a:gd name="adj3" fmla="val 15872148"/>
                <a:gd name="adj4" fmla="val 11880111"/>
                <a:gd name="adj5" fmla="val 5932"/>
              </a:avLst>
            </a:prstGeom>
          </p:spPr>
          <p:style>
            <a:lnRef idx="0">
              <a:schemeClr val="accent3">
                <a:tint val="60000"/>
                <a:hueOff val="0"/>
                <a:satOff val="0"/>
                <a:lumOff val="0"/>
                <a:alphaOff val="0"/>
              </a:schemeClr>
            </a:lnRef>
            <a:fillRef idx="3">
              <a:schemeClr val="accent3">
                <a:tint val="60000"/>
                <a:hueOff val="0"/>
                <a:satOff val="0"/>
                <a:lumOff val="0"/>
                <a:alphaOff val="0"/>
              </a:schemeClr>
            </a:fillRef>
            <a:effectRef idx="3">
              <a:schemeClr val="accent3">
                <a:tint val="60000"/>
                <a:hueOff val="0"/>
                <a:satOff val="0"/>
                <a:lumOff val="0"/>
                <a:alphaOff val="0"/>
              </a:schemeClr>
            </a:effectRef>
            <a:fontRef idx="minor">
              <a:schemeClr val="lt1"/>
            </a:fontRef>
          </p:style>
        </p:sp>
      </p:grpSp>
      <p:pic>
        <p:nvPicPr>
          <p:cNvPr id="134" name="Picture 3"/>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08104" y="3249917"/>
            <a:ext cx="2932113"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pPr>
              <a:defRPr/>
            </a:pPr>
            <a:fld id="{0A29FD8E-96A8-4A7C-BD40-BB9958474BAA}" type="slidenum">
              <a:rPr lang="en-US" smtClean="0"/>
              <a:pPr>
                <a:defRPr/>
              </a:pPr>
              <a:t>7</a:t>
            </a:fld>
            <a:endParaRPr lang="en-US" dirty="0"/>
          </a:p>
        </p:txBody>
      </p:sp>
      <p:sp>
        <p:nvSpPr>
          <p:cNvPr id="20" name="Rectangle 19"/>
          <p:cNvSpPr/>
          <p:nvPr/>
        </p:nvSpPr>
        <p:spPr>
          <a:xfrm>
            <a:off x="2148816" y="2999232"/>
            <a:ext cx="2709997" cy="2070202"/>
          </a:xfrm>
          <a:prstGeom prst="rect">
            <a:avLst/>
          </a:prstGeom>
          <a:noFill/>
          <a:ln w="38100">
            <a:solidFill>
              <a:schemeClr val="tx2">
                <a:lumMod val="50000"/>
              </a:schemeClr>
            </a:solidFill>
          </a:ln>
          <a:effectLst>
            <a:outerShdw blurRad="50800" dist="38100" dir="2700000" algn="tl" rotWithShape="0">
              <a:prstClr val="black">
                <a:alpha val="40000"/>
              </a:prstClr>
            </a:outerShdw>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000" b="1" dirty="0"/>
          </a:p>
        </p:txBody>
      </p:sp>
      <p:pic>
        <p:nvPicPr>
          <p:cNvPr id="1031" name="Picture 7"/>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01402" y="3062302"/>
            <a:ext cx="2895600" cy="271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5327481" y="1525909"/>
            <a:ext cx="3298827" cy="1477328"/>
          </a:xfrm>
          <a:prstGeom prst="rect">
            <a:avLst/>
          </a:prstGeom>
          <a:noFill/>
        </p:spPr>
        <p:txBody>
          <a:bodyPr wrap="square" rtlCol="0">
            <a:spAutoFit/>
          </a:bodyPr>
          <a:lstStyle/>
          <a:p>
            <a:pPr algn="ctr"/>
            <a:r>
              <a:rPr lang="en-US" dirty="0" smtClean="0">
                <a:solidFill>
                  <a:schemeClr val="tx1">
                    <a:lumMod val="85000"/>
                    <a:lumOff val="15000"/>
                  </a:schemeClr>
                </a:solidFill>
                <a:latin typeface="Trebuchet MS" pitchFamily="34" charset="0"/>
                <a:ea typeface="Verdana" pitchFamily="34" charset="0"/>
                <a:cs typeface="Verdana" pitchFamily="34" charset="0"/>
              </a:rPr>
              <a:t>Align technology </a:t>
            </a:r>
            <a:r>
              <a:rPr lang="en-US" dirty="0">
                <a:solidFill>
                  <a:schemeClr val="tx1">
                    <a:lumMod val="85000"/>
                    <a:lumOff val="15000"/>
                  </a:schemeClr>
                </a:solidFill>
                <a:latin typeface="Trebuchet MS" pitchFamily="34" charset="0"/>
                <a:ea typeface="Verdana" pitchFamily="34" charset="0"/>
                <a:cs typeface="Verdana" pitchFamily="34" charset="0"/>
              </a:rPr>
              <a:t>decisions and processes </a:t>
            </a:r>
            <a:r>
              <a:rPr lang="en-US" dirty="0" smtClean="0">
                <a:solidFill>
                  <a:schemeClr val="tx1">
                    <a:lumMod val="85000"/>
                    <a:lumOff val="15000"/>
                  </a:schemeClr>
                </a:solidFill>
                <a:latin typeface="Trebuchet MS" pitchFamily="34" charset="0"/>
                <a:ea typeface="Verdana" pitchFamily="34" charset="0"/>
                <a:cs typeface="Verdana" pitchFamily="34" charset="0"/>
              </a:rPr>
              <a:t>with your strategic </a:t>
            </a:r>
            <a:r>
              <a:rPr lang="en-US" dirty="0">
                <a:solidFill>
                  <a:schemeClr val="tx1">
                    <a:lumMod val="85000"/>
                    <a:lumOff val="15000"/>
                  </a:schemeClr>
                </a:solidFill>
                <a:latin typeface="Trebuchet MS" pitchFamily="34" charset="0"/>
                <a:ea typeface="Verdana" pitchFamily="34" charset="0"/>
                <a:cs typeface="Verdana" pitchFamily="34" charset="0"/>
              </a:rPr>
              <a:t>business objectives, risk management, and compliance requirements.</a:t>
            </a:r>
            <a:r>
              <a:rPr lang="en-US" sz="1400" dirty="0" smtClean="0">
                <a:solidFill>
                  <a:schemeClr val="tx1">
                    <a:lumMod val="85000"/>
                    <a:lumOff val="15000"/>
                  </a:schemeClr>
                </a:solidFill>
              </a:rPr>
              <a:t> </a:t>
            </a:r>
            <a:endParaRPr lang="en-US" sz="1400" dirty="0">
              <a:solidFill>
                <a:schemeClr val="tx1">
                  <a:lumMod val="85000"/>
                  <a:lumOff val="15000"/>
                </a:schemeClr>
              </a:solidFill>
            </a:endParaRPr>
          </a:p>
        </p:txBody>
      </p:sp>
    </p:spTree>
    <p:extLst>
      <p:ext uri="{BB962C8B-B14F-4D97-AF65-F5344CB8AC3E}">
        <p14:creationId xmlns:p14="http://schemas.microsoft.com/office/powerpoint/2010/main" val="4022834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2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rctx="PPT">
                                        <p:cTn id="15" dur="indefinite"/>
                                        <p:tgtEl>
                                          <p:spTgt spid="94"/>
                                        </p:tgtEl>
                                        <p:attrNameLst>
                                          <p:attrName>style.opacity</p:attrName>
                                        </p:attrNameLst>
                                      </p:cBhvr>
                                      <p:to>
                                        <p:strVal val="0.5"/>
                                      </p:to>
                                    </p:set>
                                    <p:animEffect filter="image" prLst="opacity: 0.5">
                                      <p:cBhvr rctx="IE">
                                        <p:cTn id="16" dur="indefinite"/>
                                        <p:tgtEl>
                                          <p:spTgt spid="94"/>
                                        </p:tgtEl>
                                      </p:cBhvr>
                                    </p:animEffect>
                                  </p:childTnLst>
                                </p:cTn>
                              </p:par>
                              <p:par>
                                <p:cTn id="17" presetID="1"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rctx="PPT">
                                        <p:cTn id="27" dur="indefinite"/>
                                        <p:tgtEl>
                                          <p:spTgt spid="114"/>
                                        </p:tgtEl>
                                        <p:attrNameLst>
                                          <p:attrName>style.opacity</p:attrName>
                                        </p:attrNameLst>
                                      </p:cBhvr>
                                      <p:to>
                                        <p:strVal val="0.5"/>
                                      </p:to>
                                    </p:set>
                                    <p:animEffect filter="image" prLst="opacity: 0.5">
                                      <p:cBhvr rctx="IE">
                                        <p:cTn id="28" dur="indefinite"/>
                                        <p:tgtEl>
                                          <p:spTgt spid="114"/>
                                        </p:tgtEl>
                                      </p:cBhvr>
                                    </p:animEffect>
                                  </p:childTnLst>
                                </p:cTn>
                              </p:par>
                              <p:par>
                                <p:cTn id="29" presetID="1" presetClass="entr" presetSubtype="0" fill="hold"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22" presetClass="entr" presetSubtype="4" fill="hold" nodeType="with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wipe(down)">
                                      <p:cBhvr>
                                        <p:cTn id="35" dur="500"/>
                                        <p:tgtEl>
                                          <p:spTgt spid="102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rctx="PPT">
                                        <p:cTn id="39" dur="indefinite"/>
                                        <p:tgtEl>
                                          <p:spTgt spid="119"/>
                                        </p:tgtEl>
                                        <p:attrNameLst>
                                          <p:attrName>style.opacity</p:attrName>
                                        </p:attrNameLst>
                                      </p:cBhvr>
                                      <p:to>
                                        <p:strVal val="0.5"/>
                                      </p:to>
                                    </p:set>
                                    <p:animEffect filter="image" prLst="opacity: 0.5">
                                      <p:cBhvr rctx="IE">
                                        <p:cTn id="40" dur="indefinite"/>
                                        <p:tgtEl>
                                          <p:spTgt spid="119"/>
                                        </p:tgtEl>
                                      </p:cBhvr>
                                    </p:animEffect>
                                  </p:childTnLst>
                                </p:cTn>
                              </p:par>
                              <p:par>
                                <p:cTn id="41" presetID="1" presetClass="entr" presetSubtype="0"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22" presetClass="entr" presetSubtype="4" fill="hold" nodeType="withEffect">
                                  <p:stCondLst>
                                    <p:cond delay="0"/>
                                  </p:stCondLst>
                                  <p:childTnLst>
                                    <p:set>
                                      <p:cBhvr>
                                        <p:cTn id="46" dur="1" fill="hold">
                                          <p:stCondLst>
                                            <p:cond delay="0"/>
                                          </p:stCondLst>
                                        </p:cTn>
                                        <p:tgtEl>
                                          <p:spTgt spid="1029"/>
                                        </p:tgtEl>
                                        <p:attrNameLst>
                                          <p:attrName>style.visibility</p:attrName>
                                        </p:attrNameLst>
                                      </p:cBhvr>
                                      <p:to>
                                        <p:strVal val="visible"/>
                                      </p:to>
                                    </p:set>
                                    <p:animEffect transition="in" filter="wipe(down)">
                                      <p:cBhvr>
                                        <p:cTn id="47" dur="500"/>
                                        <p:tgtEl>
                                          <p:spTgt spid="102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rctx="PPT">
                                        <p:cTn id="51" dur="indefinite"/>
                                        <p:tgtEl>
                                          <p:spTgt spid="124"/>
                                        </p:tgtEl>
                                        <p:attrNameLst>
                                          <p:attrName>style.opacity</p:attrName>
                                        </p:attrNameLst>
                                      </p:cBhvr>
                                      <p:to>
                                        <p:strVal val="0.5"/>
                                      </p:to>
                                    </p:set>
                                    <p:animEffect filter="image" prLst="opacity: 0.5">
                                      <p:cBhvr rctx="IE">
                                        <p:cTn id="52" dur="indefinite"/>
                                        <p:tgtEl>
                                          <p:spTgt spid="124"/>
                                        </p:tgtEl>
                                      </p:cBhvr>
                                    </p:animEffect>
                                  </p:childTnLst>
                                </p:cTn>
                              </p:par>
                              <p:par>
                                <p:cTn id="53" presetID="1" presetClass="entr" presetSubtype="0" fill="hold" nodeType="withEffect">
                                  <p:stCondLst>
                                    <p:cond delay="0"/>
                                  </p:stCondLst>
                                  <p:childTnLst>
                                    <p:set>
                                      <p:cBhvr>
                                        <p:cTn id="54" dur="1" fill="hold">
                                          <p:stCondLst>
                                            <p:cond delay="0"/>
                                          </p:stCondLst>
                                        </p:cTn>
                                        <p:tgtEl>
                                          <p:spTgt spid="1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22" presetClass="entr" presetSubtype="4" fill="hold" nodeType="withEffect">
                                  <p:stCondLst>
                                    <p:cond delay="0"/>
                                  </p:stCondLst>
                                  <p:childTnLst>
                                    <p:set>
                                      <p:cBhvr>
                                        <p:cTn id="58" dur="1" fill="hold">
                                          <p:stCondLst>
                                            <p:cond delay="0"/>
                                          </p:stCondLst>
                                        </p:cTn>
                                        <p:tgtEl>
                                          <p:spTgt spid="1030"/>
                                        </p:tgtEl>
                                        <p:attrNameLst>
                                          <p:attrName>style.visibility</p:attrName>
                                        </p:attrNameLst>
                                      </p:cBhvr>
                                      <p:to>
                                        <p:strVal val="visible"/>
                                      </p:to>
                                    </p:set>
                                    <p:animEffect transition="in" filter="wipe(down)">
                                      <p:cBhvr>
                                        <p:cTn id="59" dur="500"/>
                                        <p:tgtEl>
                                          <p:spTgt spid="1030"/>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nodeType="clickEffect">
                                  <p:stCondLst>
                                    <p:cond delay="0"/>
                                  </p:stCondLst>
                                  <p:childTnLst>
                                    <p:set>
                                      <p:cBhvr>
                                        <p:cTn id="63" dur="1" fill="hold">
                                          <p:stCondLst>
                                            <p:cond delay="0"/>
                                          </p:stCondLst>
                                        </p:cTn>
                                        <p:tgtEl>
                                          <p:spTgt spid="134"/>
                                        </p:tgtEl>
                                        <p:attrNameLst>
                                          <p:attrName>style.visibility</p:attrName>
                                        </p:attrNameLst>
                                      </p:cBhvr>
                                      <p:to>
                                        <p:strVal val="visible"/>
                                      </p:to>
                                    </p:set>
                                    <p:animEffect transition="in" filter="wheel(1)">
                                      <p:cBhvr>
                                        <p:cTn id="64" dur="1500"/>
                                        <p:tgtEl>
                                          <p:spTgt spid="13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 presetClass="entr" presetSubtype="0" fill="hold" nodeType="withEffect">
                                  <p:stCondLst>
                                    <p:cond delay="0"/>
                                  </p:stCondLst>
                                  <p:childTnLst>
                                    <p:set>
                                      <p:cBhvr>
                                        <p:cTn id="71" dur="1" fill="hold">
                                          <p:stCondLst>
                                            <p:cond delay="0"/>
                                          </p:stCondLst>
                                        </p:cTn>
                                        <p:tgtEl>
                                          <p:spTgt spid="2662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7" presetClass="entr" presetSubtype="0" fill="hold" nodeType="clickEffect">
                                  <p:stCondLst>
                                    <p:cond delay="0"/>
                                  </p:stCondLst>
                                  <p:childTnLst>
                                    <p:set>
                                      <p:cBhvr>
                                        <p:cTn id="75" dur="1" fill="hold">
                                          <p:stCondLst>
                                            <p:cond delay="0"/>
                                          </p:stCondLst>
                                        </p:cTn>
                                        <p:tgtEl>
                                          <p:spTgt spid="26627"/>
                                        </p:tgtEl>
                                        <p:attrNameLst>
                                          <p:attrName>style.visibility</p:attrName>
                                        </p:attrNameLst>
                                      </p:cBhvr>
                                      <p:to>
                                        <p:strVal val="visible"/>
                                      </p:to>
                                    </p:set>
                                    <p:animEffect transition="in" filter="fade">
                                      <p:cBhvr>
                                        <p:cTn id="76" dur="500"/>
                                        <p:tgtEl>
                                          <p:spTgt spid="26627"/>
                                        </p:tgtEl>
                                      </p:cBhvr>
                                    </p:animEffect>
                                    <p:anim calcmode="lin" valueType="num">
                                      <p:cBhvr>
                                        <p:cTn id="77" dur="500" fill="hold"/>
                                        <p:tgtEl>
                                          <p:spTgt spid="26627"/>
                                        </p:tgtEl>
                                        <p:attrNameLst>
                                          <p:attrName>ppt_x</p:attrName>
                                        </p:attrNameLst>
                                      </p:cBhvr>
                                      <p:tavLst>
                                        <p:tav tm="0">
                                          <p:val>
                                            <p:strVal val="#ppt_x"/>
                                          </p:val>
                                        </p:tav>
                                        <p:tav tm="100000">
                                          <p:val>
                                            <p:strVal val="#ppt_x"/>
                                          </p:val>
                                        </p:tav>
                                      </p:tavLst>
                                    </p:anim>
                                    <p:anim calcmode="lin" valueType="num">
                                      <p:cBhvr>
                                        <p:cTn id="78" dur="500" fill="hold"/>
                                        <p:tgtEl>
                                          <p:spTgt spid="26627"/>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Details of PCVMR Cycle</a:t>
            </a:r>
            <a:br>
              <a:rPr lang="en-US" dirty="0" smtClean="0"/>
            </a:br>
            <a:r>
              <a:rPr lang="en-US" sz="2000" b="0" dirty="0" smtClean="0"/>
              <a:t>Provision, Configure, Validate, Monitor, Respond</a:t>
            </a:r>
            <a:endParaRPr lang="en-US" sz="2000" b="0" dirty="0"/>
          </a:p>
        </p:txBody>
      </p:sp>
      <p:sp>
        <p:nvSpPr>
          <p:cNvPr id="3" name="Slide Number Placeholder 2"/>
          <p:cNvSpPr>
            <a:spLocks noGrp="1"/>
          </p:cNvSpPr>
          <p:nvPr>
            <p:ph type="sldNum" sz="quarter" idx="10"/>
          </p:nvPr>
        </p:nvSpPr>
        <p:spPr/>
        <p:txBody>
          <a:bodyPr/>
          <a:lstStyle/>
          <a:p>
            <a:pPr>
              <a:defRPr/>
            </a:pPr>
            <a:fld id="{0A29FD8E-96A8-4A7C-BD40-BB9958474BAA}" type="slidenum">
              <a:rPr lang="en-US" smtClean="0"/>
              <a:pPr>
                <a:defRPr/>
              </a:pPr>
              <a:t>8</a:t>
            </a:fld>
            <a:endParaRPr lang="en-US" dirty="0"/>
          </a:p>
        </p:txBody>
      </p:sp>
      <p:grpSp>
        <p:nvGrpSpPr>
          <p:cNvPr id="4" name="Group 3"/>
          <p:cNvGrpSpPr/>
          <p:nvPr/>
        </p:nvGrpSpPr>
        <p:grpSpPr>
          <a:xfrm>
            <a:off x="148568" y="1307539"/>
            <a:ext cx="2800293" cy="2084217"/>
            <a:chOff x="206748" y="1377885"/>
            <a:chExt cx="1707977" cy="2974388"/>
          </a:xfrm>
        </p:grpSpPr>
        <p:sp>
          <p:nvSpPr>
            <p:cNvPr id="5" name="Rectangle 4"/>
            <p:cNvSpPr/>
            <p:nvPr/>
          </p:nvSpPr>
          <p:spPr>
            <a:xfrm>
              <a:off x="206748" y="1690762"/>
              <a:ext cx="1707977"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a:solidFill>
                    <a:schemeClr val="tx1">
                      <a:lumMod val="75000"/>
                      <a:lumOff val="25000"/>
                    </a:schemeClr>
                  </a:solidFill>
                </a:rPr>
                <a:t>Key Objectives: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Equip aligned with GRC objectives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Processes to identify, acquire technologies to deliver solutions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COBIT PO, AI Domains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Hardware delivery and setup</a:t>
              </a:r>
              <a:endParaRPr lang="en-US" sz="1400" dirty="0">
                <a:solidFill>
                  <a:schemeClr val="tx1">
                    <a:lumMod val="75000"/>
                    <a:lumOff val="25000"/>
                  </a:schemeClr>
                </a:solidFill>
              </a:endParaRPr>
            </a:p>
          </p:txBody>
        </p:sp>
        <p:sp>
          <p:nvSpPr>
            <p:cNvPr id="6" name="Round Same Side Corner Rectangle 5"/>
            <p:cNvSpPr/>
            <p:nvPr/>
          </p:nvSpPr>
          <p:spPr>
            <a:xfrm>
              <a:off x="208374" y="1377885"/>
              <a:ext cx="1706351"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smtClean="0">
                  <a:solidFill>
                    <a:prstClr val="white"/>
                  </a:solidFill>
                </a:rPr>
                <a:t>Provision</a:t>
              </a:r>
              <a:endParaRPr lang="en-US" sz="1400" b="1" dirty="0">
                <a:solidFill>
                  <a:prstClr val="white"/>
                </a:solidFill>
              </a:endParaRPr>
            </a:p>
          </p:txBody>
        </p:sp>
      </p:grpSp>
      <p:grpSp>
        <p:nvGrpSpPr>
          <p:cNvPr id="7" name="Group 6"/>
          <p:cNvGrpSpPr/>
          <p:nvPr/>
        </p:nvGrpSpPr>
        <p:grpSpPr>
          <a:xfrm>
            <a:off x="3152484" y="1303525"/>
            <a:ext cx="2813245" cy="2088231"/>
            <a:chOff x="1939370" y="1372156"/>
            <a:chExt cx="1715877" cy="2980117"/>
          </a:xfrm>
        </p:grpSpPr>
        <p:sp>
          <p:nvSpPr>
            <p:cNvPr id="8" name="Rectangle 7"/>
            <p:cNvSpPr/>
            <p:nvPr/>
          </p:nvSpPr>
          <p:spPr>
            <a:xfrm>
              <a:off x="1939370" y="1690762"/>
              <a:ext cx="1711235"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smtClean="0">
                  <a:solidFill>
                    <a:schemeClr val="tx1">
                      <a:lumMod val="75000"/>
                      <a:lumOff val="25000"/>
                    </a:schemeClr>
                  </a:solidFill>
                </a:rPr>
                <a:t>Key Objectives: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Set up and align system to your </a:t>
              </a:r>
              <a:br>
                <a:rPr lang="en-US" sz="1400" dirty="0" smtClean="0">
                  <a:solidFill>
                    <a:schemeClr val="tx1">
                      <a:lumMod val="75000"/>
                      <a:lumOff val="25000"/>
                    </a:schemeClr>
                  </a:solidFill>
                </a:rPr>
              </a:br>
              <a:r>
                <a:rPr lang="en-US" sz="1400" b="1" dirty="0" smtClean="0">
                  <a:solidFill>
                    <a:schemeClr val="tx1">
                      <a:lumMod val="75000"/>
                      <a:lumOff val="25000"/>
                    </a:schemeClr>
                  </a:solidFill>
                </a:rPr>
                <a:t>[1]</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corporate policies</a:t>
              </a:r>
              <a:r>
                <a:rPr lang="en-US" sz="1400" dirty="0" smtClean="0">
                  <a:solidFill>
                    <a:schemeClr val="tx1">
                      <a:lumMod val="75000"/>
                      <a:lumOff val="25000"/>
                    </a:schemeClr>
                  </a:solidFill>
                </a:rPr>
                <a:t> (</a:t>
              </a:r>
              <a:r>
                <a:rPr lang="en-US" sz="1400" i="1" dirty="0" smtClean="0">
                  <a:solidFill>
                    <a:schemeClr val="tx1">
                      <a:lumMod val="75000"/>
                      <a:lumOff val="25000"/>
                    </a:schemeClr>
                  </a:solidFill>
                </a:rPr>
                <a:t>culture</a:t>
              </a:r>
              <a:r>
                <a:rPr lang="en-US" sz="1400" dirty="0" smtClean="0">
                  <a:solidFill>
                    <a:schemeClr val="tx1">
                      <a:lumMod val="75000"/>
                      <a:lumOff val="25000"/>
                    </a:schemeClr>
                  </a:solidFill>
                </a:rPr>
                <a:t>), </a:t>
              </a:r>
              <a:br>
                <a:rPr lang="en-US" sz="1400" dirty="0" smtClean="0">
                  <a:solidFill>
                    <a:schemeClr val="tx1">
                      <a:lumMod val="75000"/>
                      <a:lumOff val="25000"/>
                    </a:schemeClr>
                  </a:solidFill>
                </a:rPr>
              </a:br>
              <a:r>
                <a:rPr lang="en-US" sz="1400" b="1" dirty="0" smtClean="0">
                  <a:solidFill>
                    <a:schemeClr val="tx1">
                      <a:lumMod val="75000"/>
                      <a:lumOff val="25000"/>
                    </a:schemeClr>
                  </a:solidFill>
                </a:rPr>
                <a:t>[2]</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best practices</a:t>
              </a:r>
              <a:r>
                <a:rPr lang="en-US" sz="1400" dirty="0" smtClean="0">
                  <a:solidFill>
                    <a:schemeClr val="tx1">
                      <a:lumMod val="75000"/>
                      <a:lumOff val="25000"/>
                    </a:schemeClr>
                  </a:solidFill>
                </a:rPr>
                <a:t> (</a:t>
              </a:r>
              <a:r>
                <a:rPr lang="en-US" sz="1400" i="1" dirty="0" smtClean="0">
                  <a:solidFill>
                    <a:schemeClr val="tx1">
                      <a:lumMod val="75000"/>
                      <a:lumOff val="25000"/>
                    </a:schemeClr>
                  </a:solidFill>
                </a:rPr>
                <a:t>security</a:t>
              </a:r>
              <a:r>
                <a:rPr lang="en-US" sz="1400" dirty="0" smtClean="0">
                  <a:solidFill>
                    <a:schemeClr val="tx1">
                      <a:lumMod val="75000"/>
                      <a:lumOff val="25000"/>
                    </a:schemeClr>
                  </a:solidFill>
                </a:rPr>
                <a:t>), and </a:t>
              </a:r>
              <a:br>
                <a:rPr lang="en-US" sz="1400" dirty="0" smtClean="0">
                  <a:solidFill>
                    <a:schemeClr val="tx1">
                      <a:lumMod val="75000"/>
                      <a:lumOff val="25000"/>
                    </a:schemeClr>
                  </a:solidFill>
                </a:rPr>
              </a:br>
              <a:r>
                <a:rPr lang="en-US" sz="1400" b="1" dirty="0" smtClean="0">
                  <a:solidFill>
                    <a:schemeClr val="tx1">
                      <a:lumMod val="75000"/>
                      <a:lumOff val="25000"/>
                    </a:schemeClr>
                  </a:solidFill>
                </a:rPr>
                <a:t>[3]</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authorities</a:t>
              </a:r>
              <a:r>
                <a:rPr lang="en-US" sz="1400" dirty="0" smtClean="0">
                  <a:solidFill>
                    <a:schemeClr val="tx1">
                      <a:lumMod val="75000"/>
                      <a:lumOff val="25000"/>
                    </a:schemeClr>
                  </a:solidFill>
                </a:rPr>
                <a:t> (</a:t>
              </a:r>
              <a:r>
                <a:rPr lang="en-US" sz="1400" i="1" dirty="0" smtClean="0">
                  <a:solidFill>
                    <a:schemeClr val="tx1">
                      <a:lumMod val="75000"/>
                      <a:lumOff val="25000"/>
                    </a:schemeClr>
                  </a:solidFill>
                </a:rPr>
                <a:t>compliance</a:t>
              </a:r>
              <a:r>
                <a:rPr lang="en-US" sz="1400" dirty="0" smtClean="0">
                  <a:solidFill>
                    <a:schemeClr val="tx1">
                      <a:lumMod val="75000"/>
                      <a:lumOff val="25000"/>
                    </a:schemeClr>
                  </a:solidFill>
                </a:rPr>
                <a:t>)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Includes defining resources and process alignment</a:t>
              </a:r>
            </a:p>
            <a:p>
              <a:pPr marL="228600" indent="-228600" fontAlgn="base">
                <a:spcBef>
                  <a:spcPct val="0"/>
                </a:spcBef>
                <a:spcAft>
                  <a:spcPct val="0"/>
                </a:spcAft>
                <a:buFont typeface="Arial" pitchFamily="34" charset="0"/>
                <a:buChar char="•"/>
              </a:pPr>
              <a:endParaRPr lang="en-US" sz="1400" dirty="0" smtClean="0">
                <a:solidFill>
                  <a:schemeClr val="tx1">
                    <a:lumMod val="75000"/>
                    <a:lumOff val="25000"/>
                  </a:schemeClr>
                </a:solidFill>
              </a:endParaRPr>
            </a:p>
          </p:txBody>
        </p:sp>
        <p:sp>
          <p:nvSpPr>
            <p:cNvPr id="9" name="Round Same Side Corner Rectangle 8"/>
            <p:cNvSpPr/>
            <p:nvPr/>
          </p:nvSpPr>
          <p:spPr>
            <a:xfrm>
              <a:off x="1944013" y="1372156"/>
              <a:ext cx="1711234"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a:solidFill>
                    <a:prstClr val="white"/>
                  </a:solidFill>
                </a:rPr>
                <a:t>Configure</a:t>
              </a:r>
            </a:p>
          </p:txBody>
        </p:sp>
      </p:grpSp>
      <p:grpSp>
        <p:nvGrpSpPr>
          <p:cNvPr id="10" name="Group 9"/>
          <p:cNvGrpSpPr/>
          <p:nvPr/>
        </p:nvGrpSpPr>
        <p:grpSpPr>
          <a:xfrm>
            <a:off x="6170295" y="1303525"/>
            <a:ext cx="2802846" cy="2088232"/>
            <a:chOff x="3675250" y="1372155"/>
            <a:chExt cx="1709535" cy="2980118"/>
          </a:xfrm>
        </p:grpSpPr>
        <p:sp>
          <p:nvSpPr>
            <p:cNvPr id="11" name="Round Same Side Corner Rectangle 10"/>
            <p:cNvSpPr/>
            <p:nvPr/>
          </p:nvSpPr>
          <p:spPr>
            <a:xfrm>
              <a:off x="3678434" y="1372155"/>
              <a:ext cx="1706351"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a:solidFill>
                    <a:prstClr val="white"/>
                  </a:solidFill>
                </a:rPr>
                <a:t>Validate</a:t>
              </a:r>
            </a:p>
          </p:txBody>
        </p:sp>
        <p:sp>
          <p:nvSpPr>
            <p:cNvPr id="12" name="Rectangle 11"/>
            <p:cNvSpPr/>
            <p:nvPr/>
          </p:nvSpPr>
          <p:spPr>
            <a:xfrm>
              <a:off x="3675250" y="1690762"/>
              <a:ext cx="1707977"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smtClean="0">
                  <a:solidFill>
                    <a:schemeClr val="tx1">
                      <a:lumMod val="75000"/>
                      <a:lumOff val="25000"/>
                    </a:schemeClr>
                  </a:solidFill>
                </a:rPr>
                <a:t>Key Objectives: </a:t>
              </a:r>
              <a:endParaRPr lang="en-US" sz="1400" b="1" dirty="0">
                <a:solidFill>
                  <a:schemeClr val="tx1">
                    <a:lumMod val="75000"/>
                    <a:lumOff val="25000"/>
                  </a:schemeClr>
                </a:solidFill>
              </a:endParaRP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Review system alignment and risk</a:t>
              </a:r>
              <a:br>
                <a:rPr lang="en-US" sz="1400" dirty="0" smtClean="0">
                  <a:solidFill>
                    <a:schemeClr val="tx1">
                      <a:lumMod val="75000"/>
                      <a:lumOff val="25000"/>
                    </a:schemeClr>
                  </a:solidFill>
                </a:rPr>
              </a:br>
              <a:r>
                <a:rPr lang="en-US" sz="1400" b="1" dirty="0" smtClean="0">
                  <a:solidFill>
                    <a:schemeClr val="tx1">
                      <a:lumMod val="75000"/>
                      <a:lumOff val="25000"/>
                    </a:schemeClr>
                  </a:solidFill>
                </a:rPr>
                <a:t>[1]</a:t>
              </a:r>
              <a:r>
                <a:rPr lang="en-US" sz="1400" dirty="0" smtClean="0">
                  <a:solidFill>
                    <a:schemeClr val="tx1">
                      <a:lumMod val="75000"/>
                      <a:lumOff val="25000"/>
                    </a:schemeClr>
                  </a:solidFill>
                </a:rPr>
                <a:t> Config Audit,</a:t>
              </a:r>
              <a:br>
                <a:rPr lang="en-US" sz="1400" dirty="0" smtClean="0">
                  <a:solidFill>
                    <a:schemeClr val="tx1">
                      <a:lumMod val="75000"/>
                      <a:lumOff val="25000"/>
                    </a:schemeClr>
                  </a:solidFill>
                </a:rPr>
              </a:br>
              <a:r>
                <a:rPr lang="en-US" sz="1400" b="1" dirty="0" smtClean="0">
                  <a:solidFill>
                    <a:schemeClr val="tx1">
                      <a:lumMod val="75000"/>
                      <a:lumOff val="25000"/>
                    </a:schemeClr>
                  </a:solidFill>
                </a:rPr>
                <a:t>[2]</a:t>
              </a:r>
              <a:r>
                <a:rPr lang="en-US" sz="1400" dirty="0" smtClean="0">
                  <a:solidFill>
                    <a:schemeClr val="tx1">
                      <a:lumMod val="75000"/>
                      <a:lumOff val="25000"/>
                    </a:schemeClr>
                  </a:solidFill>
                </a:rPr>
                <a:t> Vulnerability Assessment (VA)</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Baseline and periodic reviews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3</a:t>
              </a:r>
              <a:r>
                <a:rPr lang="en-US" sz="1400" baseline="30000" dirty="0" smtClean="0">
                  <a:solidFill>
                    <a:schemeClr val="tx1">
                      <a:lumMod val="75000"/>
                      <a:lumOff val="25000"/>
                    </a:schemeClr>
                  </a:solidFill>
                </a:rPr>
                <a:t>rd</a:t>
              </a:r>
              <a:r>
                <a:rPr lang="en-US" sz="1400" dirty="0" smtClean="0">
                  <a:solidFill>
                    <a:schemeClr val="tx1">
                      <a:lumMod val="75000"/>
                      <a:lumOff val="25000"/>
                    </a:schemeClr>
                  </a:solidFill>
                </a:rPr>
                <a:t> party reviews per risk or requirements</a:t>
              </a:r>
            </a:p>
            <a:p>
              <a:pPr marL="137160" indent="-137160" fontAlgn="base">
                <a:spcBef>
                  <a:spcPct val="0"/>
                </a:spcBef>
                <a:spcAft>
                  <a:spcPct val="0"/>
                </a:spcAft>
                <a:buFont typeface="Arial" pitchFamily="34" charset="0"/>
                <a:buChar char="•"/>
              </a:pPr>
              <a:r>
                <a:rPr lang="en-US" sz="1400" i="1" dirty="0" smtClean="0">
                  <a:solidFill>
                    <a:schemeClr val="tx1">
                      <a:lumMod val="75000"/>
                      <a:lumOff val="25000"/>
                    </a:schemeClr>
                  </a:solidFill>
                </a:rPr>
                <a:t>Known Good State</a:t>
              </a:r>
              <a:endParaRPr lang="en-US" sz="1400" i="1" dirty="0">
                <a:solidFill>
                  <a:schemeClr val="tx1">
                    <a:lumMod val="75000"/>
                    <a:lumOff val="25000"/>
                  </a:schemeClr>
                </a:solidFill>
              </a:endParaRPr>
            </a:p>
            <a:p>
              <a:pPr marL="137160" indent="-137160" fontAlgn="base">
                <a:spcBef>
                  <a:spcPct val="0"/>
                </a:spcBef>
                <a:spcAft>
                  <a:spcPct val="0"/>
                </a:spcAft>
                <a:buFont typeface="Arial" pitchFamily="34" charset="0"/>
                <a:buChar char="•"/>
              </a:pPr>
              <a:endParaRPr lang="en-US" sz="1400" dirty="0" smtClean="0">
                <a:solidFill>
                  <a:schemeClr val="tx1">
                    <a:lumMod val="75000"/>
                    <a:lumOff val="25000"/>
                  </a:schemeClr>
                </a:solidFill>
              </a:endParaRPr>
            </a:p>
          </p:txBody>
        </p:sp>
      </p:grpSp>
      <p:grpSp>
        <p:nvGrpSpPr>
          <p:cNvPr id="13" name="Group 12"/>
          <p:cNvGrpSpPr/>
          <p:nvPr/>
        </p:nvGrpSpPr>
        <p:grpSpPr>
          <a:xfrm>
            <a:off x="158065" y="3673067"/>
            <a:ext cx="2800293" cy="2088621"/>
            <a:chOff x="5407872" y="1371600"/>
            <a:chExt cx="1707977" cy="2980673"/>
          </a:xfrm>
        </p:grpSpPr>
        <p:sp>
          <p:nvSpPr>
            <p:cNvPr id="14" name="Rectangle 13"/>
            <p:cNvSpPr/>
            <p:nvPr/>
          </p:nvSpPr>
          <p:spPr>
            <a:xfrm>
              <a:off x="5407872" y="1690762"/>
              <a:ext cx="1707977"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a:solidFill>
                    <a:schemeClr val="tx1">
                      <a:lumMod val="75000"/>
                      <a:lumOff val="25000"/>
                    </a:schemeClr>
                  </a:solidFill>
                </a:rPr>
                <a:t>Key Objectives: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Identify changes using internal and external intelligence</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FIM; DLP; IPS; CM; AV; SEIM;</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Changes may be</a:t>
              </a:r>
              <a:br>
                <a:rPr lang="en-US" sz="1400" dirty="0" smtClean="0">
                  <a:solidFill>
                    <a:schemeClr val="tx1">
                      <a:lumMod val="75000"/>
                      <a:lumOff val="25000"/>
                    </a:schemeClr>
                  </a:solidFill>
                </a:rPr>
              </a:br>
              <a:r>
                <a:rPr lang="en-US" sz="1400" b="1" dirty="0" smtClean="0">
                  <a:solidFill>
                    <a:schemeClr val="tx1">
                      <a:lumMod val="75000"/>
                      <a:lumOff val="25000"/>
                    </a:schemeClr>
                  </a:solidFill>
                </a:rPr>
                <a:t>[1]</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advertent</a:t>
              </a:r>
              <a:r>
                <a:rPr lang="en-US" sz="1400" dirty="0" smtClean="0">
                  <a:solidFill>
                    <a:schemeClr val="tx1">
                      <a:lumMod val="75000"/>
                      <a:lumOff val="25000"/>
                    </a:schemeClr>
                  </a:solidFill>
                </a:rPr>
                <a:t> (e.g. </a:t>
              </a:r>
              <a:r>
                <a:rPr lang="en-US" sz="1400" i="1" dirty="0" smtClean="0">
                  <a:solidFill>
                    <a:schemeClr val="tx1">
                      <a:lumMod val="75000"/>
                      <a:lumOff val="25000"/>
                    </a:schemeClr>
                  </a:solidFill>
                </a:rPr>
                <a:t>malicious</a:t>
              </a:r>
              <a:r>
                <a:rPr lang="en-US" sz="1400" dirty="0" smtClean="0">
                  <a:solidFill>
                    <a:schemeClr val="tx1">
                      <a:lumMod val="75000"/>
                      <a:lumOff val="25000"/>
                    </a:schemeClr>
                  </a:solidFill>
                </a:rPr>
                <a:t>) or </a:t>
              </a:r>
              <a:br>
                <a:rPr lang="en-US" sz="1400" dirty="0" smtClean="0">
                  <a:solidFill>
                    <a:schemeClr val="tx1">
                      <a:lumMod val="75000"/>
                      <a:lumOff val="25000"/>
                    </a:schemeClr>
                  </a:solidFill>
                </a:rPr>
              </a:br>
              <a:r>
                <a:rPr lang="en-US" sz="1400" b="1" dirty="0" smtClean="0">
                  <a:solidFill>
                    <a:schemeClr val="tx1">
                      <a:lumMod val="75000"/>
                      <a:lumOff val="25000"/>
                    </a:schemeClr>
                  </a:solidFill>
                </a:rPr>
                <a:t>[2]</a:t>
              </a:r>
              <a:r>
                <a:rPr lang="en-US" sz="1400" dirty="0" smtClean="0">
                  <a:solidFill>
                    <a:schemeClr val="tx1">
                      <a:lumMod val="75000"/>
                      <a:lumOff val="25000"/>
                    </a:schemeClr>
                  </a:solidFill>
                </a:rPr>
                <a:t> </a:t>
              </a:r>
              <a:r>
                <a:rPr lang="en-US" sz="1400" u="sng" dirty="0" smtClean="0">
                  <a:solidFill>
                    <a:schemeClr val="tx1">
                      <a:lumMod val="75000"/>
                      <a:lumOff val="25000"/>
                    </a:schemeClr>
                  </a:solidFill>
                </a:rPr>
                <a:t>inadvertent</a:t>
              </a:r>
              <a:r>
                <a:rPr lang="en-US" sz="1400" dirty="0" smtClean="0">
                  <a:solidFill>
                    <a:schemeClr val="tx1">
                      <a:lumMod val="75000"/>
                      <a:lumOff val="25000"/>
                    </a:schemeClr>
                  </a:solidFill>
                </a:rPr>
                <a:t> (e.g. </a:t>
              </a:r>
              <a:r>
                <a:rPr lang="en-US" sz="1400" i="1" dirty="0" smtClean="0">
                  <a:solidFill>
                    <a:schemeClr val="tx1">
                      <a:lumMod val="75000"/>
                      <a:lumOff val="25000"/>
                    </a:schemeClr>
                  </a:solidFill>
                </a:rPr>
                <a:t>admin errors</a:t>
              </a:r>
              <a:r>
                <a:rPr lang="en-US" sz="1400" dirty="0" smtClean="0">
                  <a:solidFill>
                    <a:schemeClr val="tx1">
                      <a:lumMod val="75000"/>
                      <a:lumOff val="25000"/>
                    </a:schemeClr>
                  </a:solidFill>
                </a:rPr>
                <a:t>)</a:t>
              </a:r>
            </a:p>
            <a:p>
              <a:pPr marL="137160" indent="-137160" fontAlgn="base">
                <a:spcBef>
                  <a:spcPct val="0"/>
                </a:spcBef>
                <a:spcAft>
                  <a:spcPct val="0"/>
                </a:spcAft>
                <a:buFont typeface="Arial" pitchFamily="34" charset="0"/>
                <a:buChar char="•"/>
              </a:pPr>
              <a:r>
                <a:rPr lang="en-US" sz="1400" i="1" dirty="0" smtClean="0">
                  <a:solidFill>
                    <a:schemeClr val="tx1">
                      <a:lumMod val="75000"/>
                      <a:lumOff val="25000"/>
                    </a:schemeClr>
                  </a:solidFill>
                </a:rPr>
                <a:t>State Deviations</a:t>
              </a:r>
              <a:endParaRPr lang="en-US" sz="1400" i="1" dirty="0">
                <a:solidFill>
                  <a:schemeClr val="tx1">
                    <a:lumMod val="75000"/>
                    <a:lumOff val="25000"/>
                  </a:schemeClr>
                </a:solidFill>
              </a:endParaRPr>
            </a:p>
          </p:txBody>
        </p:sp>
        <p:sp>
          <p:nvSpPr>
            <p:cNvPr id="15" name="Round Same Side Corner Rectangle 14"/>
            <p:cNvSpPr/>
            <p:nvPr/>
          </p:nvSpPr>
          <p:spPr>
            <a:xfrm>
              <a:off x="5409473" y="1371600"/>
              <a:ext cx="1706351"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a:solidFill>
                    <a:prstClr val="white"/>
                  </a:solidFill>
                </a:rPr>
                <a:t>Monitor</a:t>
              </a:r>
            </a:p>
          </p:txBody>
        </p:sp>
      </p:grpSp>
      <p:grpSp>
        <p:nvGrpSpPr>
          <p:cNvPr id="16" name="Group 15"/>
          <p:cNvGrpSpPr/>
          <p:nvPr/>
        </p:nvGrpSpPr>
        <p:grpSpPr>
          <a:xfrm>
            <a:off x="6182700" y="3673067"/>
            <a:ext cx="2805634" cy="2086224"/>
            <a:chOff x="7140495" y="1375021"/>
            <a:chExt cx="1711236" cy="2977252"/>
          </a:xfrm>
        </p:grpSpPr>
        <p:sp>
          <p:nvSpPr>
            <p:cNvPr id="17" name="Rectangle 16"/>
            <p:cNvSpPr/>
            <p:nvPr/>
          </p:nvSpPr>
          <p:spPr>
            <a:xfrm>
              <a:off x="7140495" y="1690762"/>
              <a:ext cx="1711235" cy="2661511"/>
            </a:xfrm>
            <a:prstGeom prst="rect">
              <a:avLst/>
            </a:prstGeom>
            <a:solidFill>
              <a:schemeClr val="tx2">
                <a:lumMod val="20000"/>
                <a:lumOff val="80000"/>
              </a:schemeClr>
            </a:solidFill>
            <a:ln>
              <a:solidFill>
                <a:schemeClr val="accent1">
                  <a:lumMod val="40000"/>
                  <a:lumOff val="60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coolSlant"/>
            </a:sp3d>
          </p:spPr>
          <p:style>
            <a:lnRef idx="2">
              <a:schemeClr val="accent1"/>
            </a:lnRef>
            <a:fillRef idx="1">
              <a:schemeClr val="lt1"/>
            </a:fillRef>
            <a:effectRef idx="0">
              <a:schemeClr val="accent1"/>
            </a:effectRef>
            <a:fontRef idx="minor">
              <a:schemeClr val="dk1"/>
            </a:fontRef>
          </p:style>
          <p:txBody>
            <a:bodyPr lIns="91440" rtlCol="0" anchor="t" anchorCtr="0"/>
            <a:lstStyle/>
            <a:p>
              <a:pPr fontAlgn="base">
                <a:spcBef>
                  <a:spcPct val="0"/>
                </a:spcBef>
                <a:spcAft>
                  <a:spcPct val="0"/>
                </a:spcAft>
              </a:pPr>
              <a:r>
                <a:rPr lang="en-US" sz="1400" b="1" dirty="0">
                  <a:solidFill>
                    <a:schemeClr val="tx1">
                      <a:lumMod val="75000"/>
                      <a:lumOff val="25000"/>
                    </a:schemeClr>
                  </a:solidFill>
                </a:rPr>
                <a:t>Key Objectives: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P</a:t>
              </a:r>
              <a:r>
                <a:rPr lang="en-US" sz="1400" baseline="-25000" dirty="0" smtClean="0">
                  <a:solidFill>
                    <a:schemeClr val="tx1">
                      <a:lumMod val="75000"/>
                      <a:lumOff val="25000"/>
                    </a:schemeClr>
                  </a:solidFill>
                </a:rPr>
                <a:t>HACK </a:t>
              </a:r>
              <a:r>
                <a:rPr lang="en-US" sz="1400" dirty="0" smtClean="0">
                  <a:solidFill>
                    <a:schemeClr val="tx1">
                      <a:lumMod val="75000"/>
                      <a:lumOff val="25000"/>
                    </a:schemeClr>
                  </a:solidFill>
                </a:rPr>
                <a:t>= 1 </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Establish processes and relationships to </a:t>
              </a:r>
              <a:r>
                <a:rPr lang="en-US" sz="1400" b="1" dirty="0" smtClean="0">
                  <a:solidFill>
                    <a:schemeClr val="tx1">
                      <a:lumMod val="75000"/>
                      <a:lumOff val="25000"/>
                    </a:schemeClr>
                  </a:solidFill>
                </a:rPr>
                <a:t>contain</a:t>
              </a:r>
              <a:r>
                <a:rPr lang="en-US" sz="1400" dirty="0" smtClean="0">
                  <a:solidFill>
                    <a:schemeClr val="tx1">
                      <a:lumMod val="75000"/>
                      <a:lumOff val="25000"/>
                    </a:schemeClr>
                  </a:solidFill>
                </a:rPr>
                <a:t> and </a:t>
              </a:r>
              <a:r>
                <a:rPr lang="en-US" sz="1400" b="1" dirty="0" smtClean="0">
                  <a:solidFill>
                    <a:schemeClr val="tx1">
                      <a:lumMod val="75000"/>
                      <a:lumOff val="25000"/>
                    </a:schemeClr>
                  </a:solidFill>
                </a:rPr>
                <a:t>manage</a:t>
              </a:r>
              <a:r>
                <a:rPr lang="en-US" sz="1400" dirty="0" smtClean="0">
                  <a:solidFill>
                    <a:schemeClr val="tx1">
                      <a:lumMod val="75000"/>
                      <a:lumOff val="25000"/>
                    </a:schemeClr>
                  </a:solidFill>
                </a:rPr>
                <a:t> incidents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Identify key actors</a:t>
              </a:r>
            </a:p>
            <a:p>
              <a:pPr marL="137160" indent="-137160" fontAlgn="base">
                <a:spcBef>
                  <a:spcPct val="0"/>
                </a:spcBef>
                <a:spcAft>
                  <a:spcPct val="0"/>
                </a:spcAft>
                <a:buFont typeface="Arial" pitchFamily="34" charset="0"/>
                <a:buChar char="•"/>
              </a:pPr>
              <a:r>
                <a:rPr lang="en-US" sz="1400" dirty="0" smtClean="0">
                  <a:solidFill>
                    <a:schemeClr val="tx1">
                      <a:lumMod val="75000"/>
                      <a:lumOff val="25000"/>
                    </a:schemeClr>
                  </a:solidFill>
                </a:rPr>
                <a:t>Establish processes for litigation </a:t>
              </a:r>
            </a:p>
            <a:p>
              <a:pPr marL="137160" indent="-137160" fontAlgn="base">
                <a:spcBef>
                  <a:spcPct val="0"/>
                </a:spcBef>
                <a:spcAft>
                  <a:spcPct val="0"/>
                </a:spcAft>
                <a:buFont typeface="Arial" pitchFamily="34" charset="0"/>
                <a:buChar char="•"/>
              </a:pPr>
              <a:endParaRPr lang="en-US" sz="1400" dirty="0" smtClean="0">
                <a:solidFill>
                  <a:schemeClr val="tx1">
                    <a:lumMod val="75000"/>
                    <a:lumOff val="25000"/>
                  </a:schemeClr>
                </a:solidFill>
              </a:endParaRPr>
            </a:p>
            <a:p>
              <a:pPr marL="137160" indent="-137160" fontAlgn="base">
                <a:spcBef>
                  <a:spcPct val="0"/>
                </a:spcBef>
                <a:spcAft>
                  <a:spcPct val="0"/>
                </a:spcAft>
                <a:buFont typeface="Arial" pitchFamily="34" charset="0"/>
                <a:buChar char="•"/>
              </a:pPr>
              <a:endParaRPr lang="en-US" sz="1400" dirty="0">
                <a:solidFill>
                  <a:schemeClr val="tx1">
                    <a:lumMod val="75000"/>
                    <a:lumOff val="25000"/>
                  </a:schemeClr>
                </a:solidFill>
              </a:endParaRPr>
            </a:p>
          </p:txBody>
        </p:sp>
        <p:sp>
          <p:nvSpPr>
            <p:cNvPr id="18" name="Round Same Side Corner Rectangle 17"/>
            <p:cNvSpPr/>
            <p:nvPr/>
          </p:nvSpPr>
          <p:spPr>
            <a:xfrm>
              <a:off x="7142124" y="1375021"/>
              <a:ext cx="1709607" cy="313155"/>
            </a:xfrm>
            <a:prstGeom prst="round2SameRect">
              <a:avLst>
                <a:gd name="adj1" fmla="val 50000"/>
                <a:gd name="adj2" fmla="val 0"/>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228600" tIns="45720" rIns="91440" bIns="91440" rtlCol="0" anchor="ctr"/>
            <a:lstStyle/>
            <a:p>
              <a:pPr algn="ctr" fontAlgn="base">
                <a:spcBef>
                  <a:spcPct val="0"/>
                </a:spcBef>
                <a:spcAft>
                  <a:spcPct val="0"/>
                </a:spcAft>
              </a:pPr>
              <a:r>
                <a:rPr lang="en-US" sz="1400" b="1" dirty="0" smtClean="0">
                  <a:solidFill>
                    <a:prstClr val="white"/>
                  </a:solidFill>
                </a:rPr>
                <a:t>Respond</a:t>
              </a:r>
            </a:p>
          </p:txBody>
        </p:sp>
      </p:grpSp>
      <p:pic>
        <p:nvPicPr>
          <p:cNvPr id="4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40872" y="3488300"/>
            <a:ext cx="2644080" cy="267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6804248" y="273004"/>
            <a:ext cx="2166339" cy="406265"/>
          </a:xfrm>
          <a:prstGeom prst="rect">
            <a:avLst/>
          </a:prstGeom>
          <a:noFill/>
        </p:spPr>
        <p:txBody>
          <a:bodyPr wrap="square" rtlCol="0">
            <a:spAutoFit/>
          </a:bodyPr>
          <a:lstStyle/>
          <a:p>
            <a:r>
              <a:rPr lang="en-US" dirty="0" smtClean="0"/>
              <a:t>For Session Notes</a:t>
            </a:r>
            <a:endParaRPr lang="en-US" dirty="0"/>
          </a:p>
        </p:txBody>
      </p:sp>
      <p:sp>
        <p:nvSpPr>
          <p:cNvPr id="19" name="TextBox 18"/>
          <p:cNvSpPr txBox="1"/>
          <p:nvPr/>
        </p:nvSpPr>
        <p:spPr>
          <a:xfrm>
            <a:off x="3152484" y="3429000"/>
            <a:ext cx="1410428" cy="246221"/>
          </a:xfrm>
          <a:prstGeom prst="rect">
            <a:avLst/>
          </a:prstGeom>
          <a:noFill/>
        </p:spPr>
        <p:txBody>
          <a:bodyPr wrap="square" rtlCol="0">
            <a:spAutoFit/>
          </a:bodyPr>
          <a:lstStyle/>
          <a:p>
            <a:r>
              <a:rPr lang="en-US" sz="1000" b="1" dirty="0" smtClean="0">
                <a:solidFill>
                  <a:schemeClr val="bg1">
                    <a:lumMod val="75000"/>
                  </a:schemeClr>
                </a:solidFill>
              </a:rPr>
              <a:t>©2011 VCE</a:t>
            </a:r>
            <a:endParaRPr lang="en-US" sz="1000" b="1" dirty="0">
              <a:solidFill>
                <a:schemeClr val="bg1">
                  <a:lumMod val="75000"/>
                </a:schemeClr>
              </a:solidFill>
            </a:endParaRPr>
          </a:p>
        </p:txBody>
      </p:sp>
    </p:spTree>
    <p:extLst>
      <p:ext uri="{BB962C8B-B14F-4D97-AF65-F5344CB8AC3E}">
        <p14:creationId xmlns:p14="http://schemas.microsoft.com/office/powerpoint/2010/main" val="23724174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42438" y="1628800"/>
            <a:ext cx="3518704" cy="3307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1402" y="1480121"/>
            <a:ext cx="50419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Vblock Platform Working Model</a:t>
            </a:r>
            <a:endParaRPr lang="en-US" dirty="0"/>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53027" y="3164990"/>
            <a:ext cx="1927225" cy="221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67279" y="2376845"/>
            <a:ext cx="3114675"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pPr>
              <a:defRPr/>
            </a:pPr>
            <a:fld id="{0A29FD8E-96A8-4A7C-BD40-BB9958474BAA}" type="slidenum">
              <a:rPr lang="en-US" smtClean="0"/>
              <a:pPr>
                <a:defRPr/>
              </a:pPr>
              <a:t>9</a:t>
            </a:fld>
            <a:endParaRPr lang="en-US" dirty="0"/>
          </a:p>
        </p:txBody>
      </p:sp>
      <p:pic>
        <p:nvPicPr>
          <p:cNvPr id="3075" name="Picture 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915816" y="2716567"/>
            <a:ext cx="1176337" cy="2656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7"/>
          <p:cNvSpPr/>
          <p:nvPr/>
        </p:nvSpPr>
        <p:spPr>
          <a:xfrm>
            <a:off x="5342438" y="5036241"/>
            <a:ext cx="3518704" cy="707886"/>
          </a:xfrm>
          <a:prstGeom prst="rect">
            <a:avLst/>
          </a:prstGeom>
        </p:spPr>
        <p:txBody>
          <a:bodyPr wrap="square">
            <a:spAutoFit/>
          </a:bodyPr>
          <a:lstStyle/>
          <a:p>
            <a:pPr algn="ctr"/>
            <a:r>
              <a:rPr lang="en-US" sz="2000" dirty="0">
                <a:latin typeface="Trebuchet MS" pitchFamily="34" charset="0"/>
                <a:ea typeface="Verdana" pitchFamily="34" charset="0"/>
                <a:cs typeface="Verdana" pitchFamily="34" charset="0"/>
              </a:rPr>
              <a:t>Solution Delivery, Security, and Alignment Cycles</a:t>
            </a:r>
          </a:p>
        </p:txBody>
      </p:sp>
      <p:pic>
        <p:nvPicPr>
          <p:cNvPr id="7"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71282" y="3197504"/>
            <a:ext cx="1890713"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10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arn(inVertical)">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075"/>
                                        </p:tgtEl>
                                        <p:attrNameLst>
                                          <p:attrName>style.visibility</p:attrName>
                                        </p:attrNameLst>
                                      </p:cBhvr>
                                      <p:to>
                                        <p:strVal val="visible"/>
                                      </p:to>
                                    </p:set>
                                    <p:animEffect transition="in" filter="barn(inVertical)">
                                      <p:cBhvr>
                                        <p:cTn id="18" dur="500"/>
                                        <p:tgtEl>
                                          <p:spTgt spid="307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1282</Words>
  <Application>Microsoft Office PowerPoint</Application>
  <PresentationFormat>On-screen Show (4:3)</PresentationFormat>
  <Paragraphs>399</Paragraphs>
  <Slides>15</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vt:lpstr>
      <vt:lpstr>Arial Black</vt:lpstr>
      <vt:lpstr>Calibri</vt:lpstr>
      <vt:lpstr>Century Gothic</vt:lpstr>
      <vt:lpstr>Gisha</vt:lpstr>
      <vt:lpstr>MetaNormalLF-Roman</vt:lpstr>
      <vt:lpstr>Tahoma</vt:lpstr>
      <vt:lpstr>Trebuchet MS</vt:lpstr>
      <vt:lpstr>Verdana</vt:lpstr>
      <vt:lpstr>Verdana</vt:lpstr>
      <vt:lpstr>Wingdings</vt:lpstr>
      <vt:lpstr>SMU Slide TEMPLATE 20100603.ver01a</vt:lpstr>
      <vt:lpstr>Session 01 – Course Overview</vt:lpstr>
      <vt:lpstr>GRC and IT Controls;  Building the Security Program</vt:lpstr>
      <vt:lpstr>Practical Application</vt:lpstr>
      <vt:lpstr>Agenda</vt:lpstr>
      <vt:lpstr>PowerPoint Presentation</vt:lpstr>
      <vt:lpstr>Solution Delivery, Security, and Alignment Security and Assurance Frameworks Are Difficult.</vt:lpstr>
      <vt:lpstr>Security is Multidimensional. Not Two.  Interrelationships between Infrastructure, Security, and GRC</vt:lpstr>
      <vt:lpstr>Details of PCVMR Cycle Provision, Configure, Validate, Monitor, Respond</vt:lpstr>
      <vt:lpstr>Vblock Platform Working Model</vt:lpstr>
      <vt:lpstr>Workflow for Analyzing Security Context: Environment Assurance: Building Sophistication into Analysis</vt:lpstr>
      <vt:lpstr>Common Technical Controls</vt:lpstr>
      <vt:lpstr>Analyzing Security Context Environment Assurance: Building Sophistication into Analysis</vt:lpstr>
      <vt:lpstr>Session Wrap How can we apply what we discussed today? </vt:lpstr>
      <vt:lpstr>PowerPoint Presentation</vt:lpstr>
      <vt:lpstr>Additional Materials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2015-08-24T03:16:17Z</dcterms:modified>
</cp:coreProperties>
</file>